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956" r:id="rId1"/>
  </p:sldMasterIdLst>
  <p:notesMasterIdLst>
    <p:notesMasterId r:id="rId47"/>
  </p:notesMasterIdLst>
  <p:sldIdLst>
    <p:sldId id="256" r:id="rId2"/>
    <p:sldId id="257" r:id="rId3"/>
    <p:sldId id="259" r:id="rId4"/>
    <p:sldId id="258" r:id="rId5"/>
    <p:sldId id="260" r:id="rId6"/>
    <p:sldId id="340" r:id="rId7"/>
    <p:sldId id="375" r:id="rId8"/>
    <p:sldId id="322" r:id="rId9"/>
    <p:sldId id="288" r:id="rId10"/>
    <p:sldId id="357" r:id="rId11"/>
    <p:sldId id="300" r:id="rId12"/>
    <p:sldId id="355" r:id="rId13"/>
    <p:sldId id="360" r:id="rId14"/>
    <p:sldId id="277" r:id="rId15"/>
    <p:sldId id="358" r:id="rId16"/>
    <p:sldId id="296" r:id="rId17"/>
    <p:sldId id="350" r:id="rId18"/>
    <p:sldId id="261" r:id="rId19"/>
    <p:sldId id="342" r:id="rId20"/>
    <p:sldId id="362" r:id="rId21"/>
    <p:sldId id="269" r:id="rId22"/>
    <p:sldId id="352" r:id="rId23"/>
    <p:sldId id="364" r:id="rId24"/>
    <p:sldId id="294" r:id="rId25"/>
    <p:sldId id="351" r:id="rId26"/>
    <p:sldId id="379" r:id="rId27"/>
    <p:sldId id="385" r:id="rId28"/>
    <p:sldId id="281" r:id="rId29"/>
    <p:sldId id="377" r:id="rId30"/>
    <p:sldId id="353" r:id="rId31"/>
    <p:sldId id="365" r:id="rId32"/>
    <p:sldId id="344" r:id="rId33"/>
    <p:sldId id="302" r:id="rId34"/>
    <p:sldId id="373" r:id="rId35"/>
    <p:sldId id="354" r:id="rId36"/>
    <p:sldId id="366" r:id="rId37"/>
    <p:sldId id="316" r:id="rId38"/>
    <p:sldId id="304" r:id="rId39"/>
    <p:sldId id="368" r:id="rId40"/>
    <p:sldId id="370" r:id="rId41"/>
    <p:sldId id="369" r:id="rId42"/>
    <p:sldId id="380" r:id="rId43"/>
    <p:sldId id="305" r:id="rId44"/>
    <p:sldId id="371" r:id="rId45"/>
    <p:sldId id="306" r:id="rId46"/>
  </p:sldIdLst>
  <p:sldSz cx="9144000" cy="6858000" type="screen4x3"/>
  <p:notesSz cx="6858000" cy="9144000"/>
  <p:embeddedFontLst>
    <p:embeddedFont>
      <p:font typeface="Gantari" pitchFamily="2" charset="77"/>
      <p:regular r:id="rId48"/>
      <p:bold r:id="rId49"/>
      <p:italic r:id="rId50"/>
      <p:boldItalic r:id="rId51"/>
    </p:embeddedFont>
    <p:embeddedFont>
      <p:font typeface="Nunito" pitchFamily="2" charset="77"/>
      <p:regular r:id="rId52"/>
      <p:bold r:id="rId53"/>
      <p:italic r:id="rId54"/>
      <p:boldItalic r:id="rId55"/>
    </p:embeddedFont>
    <p:embeddedFont>
      <p:font typeface="Open Sans" panose="020B0606030504020204" pitchFamily="34" charset="0"/>
      <p:regular r:id="rId56"/>
      <p:bold r:id="rId57"/>
      <p:italic r:id="rId58"/>
      <p:boldItalic r:id="rId59"/>
    </p:embeddedFont>
    <p:embeddedFont>
      <p:font typeface="Play" pitchFamily="2" charset="0"/>
      <p:regular r:id="rId60"/>
      <p:bold r:id="rId61"/>
    </p:embeddedFont>
    <p:embeddedFont>
      <p:font typeface="Roboto" panose="02000000000000000000" pitchFamily="2" charset="0"/>
      <p:regular r:id="rId62"/>
      <p:bold r:id="rId63"/>
      <p:italic r:id="rId64"/>
      <p:boldItalic r:id="rId65"/>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00" roundtripDataSignature="AMtx7mgeZns79shXUAUkjqE3F38M0wKq/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4AEB0A-E910-10B5-74E4-5ED392BAF898}" name="Catherine Vachon" initials="CV" userId="S::c2vachon@uqac.ca::531c8429-4366-4ada-9ff8-a125c0bee8c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Marie-Claude Blackburn" initials="" lastIdx="1" clrIdx="0"/>
  <p:cmAuthor id="1" name="Stéphanie Collard"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D26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4E9AC6F-6DAC-469E-891B-EAA9378C8B46}">
  <a:tblStyle styleId="{84E9AC6F-6DAC-469E-891B-EAA9378C8B46}" styleName="Table_0">
    <a:wholeTbl>
      <a:tcTxStyle b="off" i="off">
        <a:font>
          <a:latin typeface="Aptos"/>
          <a:ea typeface="Aptos"/>
          <a:cs typeface="Aptos"/>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Aptos"/>
          <a:ea typeface="Aptos"/>
          <a:cs typeface="Aptos"/>
        </a:font>
        <a:schemeClr val="lt1"/>
      </a:tcTxStyle>
      <a:tcStyle>
        <a:tcBdr/>
        <a:fill>
          <a:solidFill>
            <a:schemeClr val="accent1"/>
          </a:solidFill>
        </a:fill>
      </a:tcStyle>
    </a:lastCol>
    <a:firstCol>
      <a:tcTxStyle b="on" i="off">
        <a:font>
          <a:latin typeface="Aptos"/>
          <a:ea typeface="Aptos"/>
          <a:cs typeface="Aptos"/>
        </a:font>
        <a:schemeClr val="lt1"/>
      </a:tcTxStyle>
      <a:tcStyle>
        <a:tcBdr/>
        <a:fill>
          <a:solidFill>
            <a:schemeClr val="accent1"/>
          </a:solidFill>
        </a:fill>
      </a:tcStyle>
    </a:firstCol>
    <a:lastRow>
      <a:tcTxStyle b="on" i="off">
        <a:font>
          <a:latin typeface="Aptos"/>
          <a:ea typeface="Aptos"/>
          <a:cs typeface="Aptos"/>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ptos"/>
          <a:ea typeface="Aptos"/>
          <a:cs typeface="Aptos"/>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22" autoAdjust="0"/>
    <p:restoredTop sz="73935" autoAdjust="0"/>
  </p:normalViewPr>
  <p:slideViewPr>
    <p:cSldViewPr snapToGrid="0">
      <p:cViewPr varScale="1">
        <p:scale>
          <a:sx n="88" d="100"/>
          <a:sy n="88" d="100"/>
        </p:scale>
        <p:origin x="3128" y="192"/>
      </p:cViewPr>
      <p:guideLst/>
    </p:cSldViewPr>
  </p:slideViewPr>
  <p:notesTextViewPr>
    <p:cViewPr>
      <p:scale>
        <a:sx n="75" d="100"/>
        <a:sy n="75"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notesMaster" Target="notesMasters/notesMaster1.xml"/><Relationship Id="rId63" Type="http://schemas.openxmlformats.org/officeDocument/2006/relationships/font" Target="fonts/font1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1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100" Type="http://customschemas.google.com/relationships/presentationmetadata" Target="metadata"/><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6" Type="http://schemas.microsoft.com/office/2018/10/relationships/authors" Targe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10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3.fntdata"/><Relationship Id="rId55" Type="http://schemas.openxmlformats.org/officeDocument/2006/relationships/font" Target="fonts/font8.fntdata"/><Relationship Id="rId10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CA"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 name="Google Shape;5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60" name="Google Shape;60;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a:extLst>
            <a:ext uri="{FF2B5EF4-FFF2-40B4-BE49-F238E27FC236}">
              <a16:creationId xmlns:a16="http://schemas.microsoft.com/office/drawing/2014/main" id="{26E7D24D-0662-233C-D0A0-4F4FB9FF1F5F}"/>
            </a:ext>
          </a:extLst>
        </p:cNvPr>
        <p:cNvGrpSpPr/>
        <p:nvPr/>
      </p:nvGrpSpPr>
      <p:grpSpPr>
        <a:xfrm>
          <a:off x="0" y="0"/>
          <a:ext cx="0" cy="0"/>
          <a:chOff x="0" y="0"/>
          <a:chExt cx="0" cy="0"/>
        </a:xfrm>
      </p:grpSpPr>
      <p:sp>
        <p:nvSpPr>
          <p:cNvPr id="456" name="Google Shape;456;p40:notes">
            <a:extLst>
              <a:ext uri="{FF2B5EF4-FFF2-40B4-BE49-F238E27FC236}">
                <a16:creationId xmlns:a16="http://schemas.microsoft.com/office/drawing/2014/main" id="{C7C1B386-79D3-5EB3-1BDD-1811B67A4D2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7" name="Google Shape;457;p40:notes">
            <a:extLst>
              <a:ext uri="{FF2B5EF4-FFF2-40B4-BE49-F238E27FC236}">
                <a16:creationId xmlns:a16="http://schemas.microsoft.com/office/drawing/2014/main" id="{EE0F39B9-36BE-3328-6A0F-9DD94C6FCD2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solidFill>
                  <a:schemeClr val="dk1"/>
                </a:solidFill>
              </a:rPr>
              <a:t>Les bonnes réponses sont surlignées en gris.</a:t>
            </a:r>
            <a:endParaRPr lang="fr-CA" b="1" dirty="0"/>
          </a:p>
          <a:p>
            <a:pPr marL="0" lvl="0" indent="0" algn="l" rtl="0">
              <a:lnSpc>
                <a:spcPct val="100000"/>
              </a:lnSpc>
              <a:spcBef>
                <a:spcPts val="0"/>
              </a:spcBef>
              <a:spcAft>
                <a:spcPts val="0"/>
              </a:spcAft>
              <a:buSzPts val="1400"/>
              <a:buNone/>
            </a:pPr>
            <a:endParaRPr lang="fr-CA" b="1" dirty="0"/>
          </a:p>
          <a:p>
            <a:pPr marL="0" lvl="0" indent="0" algn="l" rtl="0">
              <a:lnSpc>
                <a:spcPct val="100000"/>
              </a:lnSpc>
              <a:spcBef>
                <a:spcPts val="0"/>
              </a:spcBef>
              <a:spcAft>
                <a:spcPts val="0"/>
              </a:spcAft>
              <a:buSzPts val="1400"/>
              <a:buNone/>
            </a:pPr>
            <a:endParaRPr b="1" dirty="0"/>
          </a:p>
          <a:p>
            <a:pPr marL="0" lvl="0" indent="0" algn="l" rtl="0">
              <a:lnSpc>
                <a:spcPct val="100000"/>
              </a:lnSpc>
              <a:spcBef>
                <a:spcPts val="0"/>
              </a:spcBef>
              <a:spcAft>
                <a:spcPts val="0"/>
              </a:spcAft>
              <a:buSzPts val="1400"/>
              <a:buNone/>
            </a:pPr>
            <a:endParaRPr b="0" dirty="0"/>
          </a:p>
        </p:txBody>
      </p:sp>
      <p:sp>
        <p:nvSpPr>
          <p:cNvPr id="458" name="Google Shape;458;p40:notes">
            <a:extLst>
              <a:ext uri="{FF2B5EF4-FFF2-40B4-BE49-F238E27FC236}">
                <a16:creationId xmlns:a16="http://schemas.microsoft.com/office/drawing/2014/main" id="{F2522E02-C1A3-34A8-D196-0236559838D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10</a:t>
            </a:fld>
            <a:endParaRPr/>
          </a:p>
        </p:txBody>
      </p:sp>
    </p:spTree>
    <p:extLst>
      <p:ext uri="{BB962C8B-B14F-4D97-AF65-F5344CB8AC3E}">
        <p14:creationId xmlns:p14="http://schemas.microsoft.com/office/powerpoint/2010/main" val="1977919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6" name="Google Shape;496;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algn="l"/>
            <a:endParaRPr lang="fr-CA" b="0" i="0" dirty="0">
              <a:solidFill>
                <a:srgbClr val="212529"/>
              </a:solidFill>
              <a:effectLst/>
              <a:latin typeface="Open Sans" panose="020B0606030504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a:extLst>
            <a:ext uri="{FF2B5EF4-FFF2-40B4-BE49-F238E27FC236}">
              <a16:creationId xmlns:a16="http://schemas.microsoft.com/office/drawing/2014/main" id="{FCED8B98-E799-F869-1C12-3B81AFE31C14}"/>
            </a:ext>
          </a:extLst>
        </p:cNvPr>
        <p:cNvGrpSpPr/>
        <p:nvPr/>
      </p:nvGrpSpPr>
      <p:grpSpPr>
        <a:xfrm>
          <a:off x="0" y="0"/>
          <a:ext cx="0" cy="0"/>
          <a:chOff x="0" y="0"/>
          <a:chExt cx="0" cy="0"/>
        </a:xfrm>
      </p:grpSpPr>
      <p:sp>
        <p:nvSpPr>
          <p:cNvPr id="456" name="Google Shape;456;p40:notes">
            <a:extLst>
              <a:ext uri="{FF2B5EF4-FFF2-40B4-BE49-F238E27FC236}">
                <a16:creationId xmlns:a16="http://schemas.microsoft.com/office/drawing/2014/main" id="{80D3F8C8-41F5-4102-8A4E-1718CC36653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7" name="Google Shape;457;p40:notes">
            <a:extLst>
              <a:ext uri="{FF2B5EF4-FFF2-40B4-BE49-F238E27FC236}">
                <a16:creationId xmlns:a16="http://schemas.microsoft.com/office/drawing/2014/main" id="{26330A91-72D6-D685-3DA2-9BBFE92AC99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fr-CA" b="1" dirty="0"/>
          </a:p>
        </p:txBody>
      </p:sp>
      <p:sp>
        <p:nvSpPr>
          <p:cNvPr id="458" name="Google Shape;458;p40:notes">
            <a:extLst>
              <a:ext uri="{FF2B5EF4-FFF2-40B4-BE49-F238E27FC236}">
                <a16:creationId xmlns:a16="http://schemas.microsoft.com/office/drawing/2014/main" id="{33CFAF71-6AC2-E009-0C43-F5D687DEB26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12</a:t>
            </a:fld>
            <a:endParaRPr/>
          </a:p>
        </p:txBody>
      </p:sp>
    </p:spTree>
    <p:extLst>
      <p:ext uri="{BB962C8B-B14F-4D97-AF65-F5344CB8AC3E}">
        <p14:creationId xmlns:p14="http://schemas.microsoft.com/office/powerpoint/2010/main" val="42238103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a:extLst>
            <a:ext uri="{FF2B5EF4-FFF2-40B4-BE49-F238E27FC236}">
              <a16:creationId xmlns:a16="http://schemas.microsoft.com/office/drawing/2014/main" id="{9B05550D-1DE2-4A69-6DEC-7263CC5D7D99}"/>
            </a:ext>
          </a:extLst>
        </p:cNvPr>
        <p:cNvGrpSpPr/>
        <p:nvPr/>
      </p:nvGrpSpPr>
      <p:grpSpPr>
        <a:xfrm>
          <a:off x="0" y="0"/>
          <a:ext cx="0" cy="0"/>
          <a:chOff x="0" y="0"/>
          <a:chExt cx="0" cy="0"/>
        </a:xfrm>
      </p:grpSpPr>
      <p:sp>
        <p:nvSpPr>
          <p:cNvPr id="456" name="Google Shape;456;p40:notes">
            <a:extLst>
              <a:ext uri="{FF2B5EF4-FFF2-40B4-BE49-F238E27FC236}">
                <a16:creationId xmlns:a16="http://schemas.microsoft.com/office/drawing/2014/main" id="{DE186A3F-1A46-C931-E549-D8131D8D883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7" name="Google Shape;457;p40:notes">
            <a:extLst>
              <a:ext uri="{FF2B5EF4-FFF2-40B4-BE49-F238E27FC236}">
                <a16:creationId xmlns:a16="http://schemas.microsoft.com/office/drawing/2014/main" id="{FAAE50CD-9428-2A81-3788-FC4854D0AD8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A" b="1" i="0" dirty="0">
                <a:solidFill>
                  <a:srgbClr val="3A3A3A"/>
                </a:solidFill>
                <a:effectLst/>
                <a:latin typeface="Nunito" pitchFamily="2" charset="77"/>
                <a:ea typeface="Open Sans"/>
                <a:cs typeface="Open Sans"/>
                <a:sym typeface="Open Sans"/>
              </a:rPr>
              <a:t>Les bonnes réponses sont indiquées dans la figure.</a:t>
            </a:r>
          </a:p>
          <a:p>
            <a:pPr marL="0" lvl="0" indent="0" algn="l" rtl="0">
              <a:lnSpc>
                <a:spcPct val="100000"/>
              </a:lnSpc>
              <a:spcBef>
                <a:spcPts val="0"/>
              </a:spcBef>
              <a:spcAft>
                <a:spcPts val="0"/>
              </a:spcAft>
              <a:buSzPts val="1400"/>
              <a:buNone/>
            </a:pPr>
            <a:endParaRPr lang="fr-CA" b="1" dirty="0"/>
          </a:p>
          <a:p>
            <a:pPr marL="0" lvl="0" indent="0" algn="l" rtl="0">
              <a:lnSpc>
                <a:spcPct val="100000"/>
              </a:lnSpc>
              <a:spcBef>
                <a:spcPts val="0"/>
              </a:spcBef>
              <a:spcAft>
                <a:spcPts val="0"/>
              </a:spcAft>
              <a:buSzPts val="1400"/>
              <a:buNone/>
            </a:pPr>
            <a:endParaRPr b="0" dirty="0"/>
          </a:p>
        </p:txBody>
      </p:sp>
      <p:sp>
        <p:nvSpPr>
          <p:cNvPr id="458" name="Google Shape;458;p40:notes">
            <a:extLst>
              <a:ext uri="{FF2B5EF4-FFF2-40B4-BE49-F238E27FC236}">
                <a16:creationId xmlns:a16="http://schemas.microsoft.com/office/drawing/2014/main" id="{19B7B06D-C9B0-29DB-BDB6-05D43BB1751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13</a:t>
            </a:fld>
            <a:endParaRPr/>
          </a:p>
        </p:txBody>
      </p:sp>
    </p:spTree>
    <p:extLst>
      <p:ext uri="{BB962C8B-B14F-4D97-AF65-F5344CB8AC3E}">
        <p14:creationId xmlns:p14="http://schemas.microsoft.com/office/powerpoint/2010/main" val="3043743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lang="fr-CA" b="1" i="0" dirty="0">
              <a:solidFill>
                <a:srgbClr val="3A3A3A"/>
              </a:solidFill>
              <a:effectLst/>
              <a:latin typeface="Nunito" pitchFamily="2" charset="77"/>
              <a:ea typeface="Open Sans"/>
              <a:cs typeface="Open Sans"/>
              <a:sym typeface="Open San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a:extLst>
            <a:ext uri="{FF2B5EF4-FFF2-40B4-BE49-F238E27FC236}">
              <a16:creationId xmlns:a16="http://schemas.microsoft.com/office/drawing/2014/main" id="{E682B066-163D-2EB9-F4E7-B3AD1D41D84F}"/>
            </a:ext>
          </a:extLst>
        </p:cNvPr>
        <p:cNvGrpSpPr/>
        <p:nvPr/>
      </p:nvGrpSpPr>
      <p:grpSpPr>
        <a:xfrm>
          <a:off x="0" y="0"/>
          <a:ext cx="0" cy="0"/>
          <a:chOff x="0" y="0"/>
          <a:chExt cx="0" cy="0"/>
        </a:xfrm>
      </p:grpSpPr>
      <p:sp>
        <p:nvSpPr>
          <p:cNvPr id="456" name="Google Shape;456;p40:notes">
            <a:extLst>
              <a:ext uri="{FF2B5EF4-FFF2-40B4-BE49-F238E27FC236}">
                <a16:creationId xmlns:a16="http://schemas.microsoft.com/office/drawing/2014/main" id="{83D74F45-E43D-7660-C7F2-CBF003CA628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7" name="Google Shape;457;p40:notes">
            <a:extLst>
              <a:ext uri="{FF2B5EF4-FFF2-40B4-BE49-F238E27FC236}">
                <a16:creationId xmlns:a16="http://schemas.microsoft.com/office/drawing/2014/main" id="{6BB2BC6A-2DAF-BDD5-3BB3-63643D82F8C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solidFill>
                  <a:schemeClr val="dk1"/>
                </a:solidFill>
              </a:rPr>
              <a:t>Les bonnes réponses sont surlignées en gris.</a:t>
            </a:r>
            <a:endParaRPr lang="fr-CA" b="1" dirty="0"/>
          </a:p>
          <a:p>
            <a:pPr marL="0" lvl="0" indent="0" algn="l" rtl="0">
              <a:lnSpc>
                <a:spcPct val="100000"/>
              </a:lnSpc>
              <a:spcBef>
                <a:spcPts val="0"/>
              </a:spcBef>
              <a:spcAft>
                <a:spcPts val="0"/>
              </a:spcAft>
              <a:buSzPts val="1400"/>
              <a:buNone/>
            </a:pPr>
            <a:endParaRPr lang="fr-CA" b="1" dirty="0"/>
          </a:p>
          <a:p>
            <a:pPr marL="0" lvl="0" indent="0" algn="l" rtl="0">
              <a:lnSpc>
                <a:spcPct val="100000"/>
              </a:lnSpc>
              <a:spcBef>
                <a:spcPts val="0"/>
              </a:spcBef>
              <a:spcAft>
                <a:spcPts val="0"/>
              </a:spcAft>
              <a:buSzPts val="1400"/>
              <a:buNone/>
            </a:pPr>
            <a:endParaRPr lang="fr-CA" b="1" dirty="0"/>
          </a:p>
          <a:p>
            <a:pPr marL="0" lvl="0" indent="0" algn="l" rtl="0">
              <a:lnSpc>
                <a:spcPct val="100000"/>
              </a:lnSpc>
              <a:spcBef>
                <a:spcPts val="0"/>
              </a:spcBef>
              <a:spcAft>
                <a:spcPts val="0"/>
              </a:spcAft>
              <a:buSzPts val="1400"/>
              <a:buNone/>
            </a:pPr>
            <a:endParaRPr b="1" dirty="0"/>
          </a:p>
          <a:p>
            <a:pPr marL="0" lvl="0" indent="0" algn="l" rtl="0">
              <a:lnSpc>
                <a:spcPct val="100000"/>
              </a:lnSpc>
              <a:spcBef>
                <a:spcPts val="0"/>
              </a:spcBef>
              <a:spcAft>
                <a:spcPts val="0"/>
              </a:spcAft>
              <a:buSzPts val="1400"/>
              <a:buNone/>
            </a:pPr>
            <a:endParaRPr b="1" dirty="0"/>
          </a:p>
          <a:p>
            <a:pPr marL="0" lvl="0" indent="0" algn="l" rtl="0">
              <a:lnSpc>
                <a:spcPct val="100000"/>
              </a:lnSpc>
              <a:spcBef>
                <a:spcPts val="0"/>
              </a:spcBef>
              <a:spcAft>
                <a:spcPts val="0"/>
              </a:spcAft>
              <a:buSzPts val="1400"/>
              <a:buNone/>
            </a:pPr>
            <a:endParaRPr b="0" dirty="0"/>
          </a:p>
        </p:txBody>
      </p:sp>
      <p:sp>
        <p:nvSpPr>
          <p:cNvPr id="458" name="Google Shape;458;p40:notes">
            <a:extLst>
              <a:ext uri="{FF2B5EF4-FFF2-40B4-BE49-F238E27FC236}">
                <a16:creationId xmlns:a16="http://schemas.microsoft.com/office/drawing/2014/main" id="{24A0FFA1-7F61-F91D-A54E-9B4496DA5E4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15</a:t>
            </a:fld>
            <a:endParaRPr/>
          </a:p>
        </p:txBody>
      </p:sp>
    </p:spTree>
    <p:extLst>
      <p:ext uri="{BB962C8B-B14F-4D97-AF65-F5344CB8AC3E}">
        <p14:creationId xmlns:p14="http://schemas.microsoft.com/office/powerpoint/2010/main" val="8717650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6" name="Google Shape;466;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71450" lvl="0" indent="-95250" algn="l" rtl="0">
              <a:lnSpc>
                <a:spcPct val="100000"/>
              </a:lnSpc>
              <a:spcBef>
                <a:spcPts val="0"/>
              </a:spcBef>
              <a:spcAft>
                <a:spcPts val="0"/>
              </a:spcAft>
              <a:buClr>
                <a:schemeClr val="dk1"/>
              </a:buClr>
              <a:buSzPts val="1200"/>
              <a:buFont typeface="Calibri"/>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a:extLst>
            <a:ext uri="{FF2B5EF4-FFF2-40B4-BE49-F238E27FC236}">
              <a16:creationId xmlns:a16="http://schemas.microsoft.com/office/drawing/2014/main" id="{7DA17F93-3DA4-8598-7FB4-EEB550EB39ED}"/>
            </a:ext>
          </a:extLst>
        </p:cNvPr>
        <p:cNvGrpSpPr/>
        <p:nvPr/>
      </p:nvGrpSpPr>
      <p:grpSpPr>
        <a:xfrm>
          <a:off x="0" y="0"/>
          <a:ext cx="0" cy="0"/>
          <a:chOff x="0" y="0"/>
          <a:chExt cx="0" cy="0"/>
        </a:xfrm>
      </p:grpSpPr>
      <p:sp>
        <p:nvSpPr>
          <p:cNvPr id="173" name="Google Shape;173;p15:notes">
            <a:extLst>
              <a:ext uri="{FF2B5EF4-FFF2-40B4-BE49-F238E27FC236}">
                <a16:creationId xmlns:a16="http://schemas.microsoft.com/office/drawing/2014/main" id="{3F9B09FB-6287-7443-9B86-F18A65F1835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4" name="Google Shape;174;p15:notes">
            <a:extLst>
              <a:ext uri="{FF2B5EF4-FFF2-40B4-BE49-F238E27FC236}">
                <a16:creationId xmlns:a16="http://schemas.microsoft.com/office/drawing/2014/main" id="{7814C47E-42F9-E666-9FA5-20CFE58B0C4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76540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A" sz="4000" dirty="0">
              <a:solidFill>
                <a:schemeClr val="dk1"/>
              </a:solidFill>
            </a:endParaRPr>
          </a:p>
        </p:txBody>
      </p:sp>
      <p:sp>
        <p:nvSpPr>
          <p:cNvPr id="106" name="Google Shape;10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a:extLst>
            <a:ext uri="{FF2B5EF4-FFF2-40B4-BE49-F238E27FC236}">
              <a16:creationId xmlns:a16="http://schemas.microsoft.com/office/drawing/2014/main" id="{1EA16F25-8461-1095-6864-DA06BC0CC2FC}"/>
            </a:ext>
          </a:extLst>
        </p:cNvPr>
        <p:cNvGrpSpPr/>
        <p:nvPr/>
      </p:nvGrpSpPr>
      <p:grpSpPr>
        <a:xfrm>
          <a:off x="0" y="0"/>
          <a:ext cx="0" cy="0"/>
          <a:chOff x="0" y="0"/>
          <a:chExt cx="0" cy="0"/>
        </a:xfrm>
      </p:grpSpPr>
      <p:sp>
        <p:nvSpPr>
          <p:cNvPr id="104" name="Google Shape;104;p6:notes">
            <a:extLst>
              <a:ext uri="{FF2B5EF4-FFF2-40B4-BE49-F238E27FC236}">
                <a16:creationId xmlns:a16="http://schemas.microsoft.com/office/drawing/2014/main" id="{4E9813D3-761D-63C8-0EF3-CD18EE6C1EE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6:notes">
            <a:extLst>
              <a:ext uri="{FF2B5EF4-FFF2-40B4-BE49-F238E27FC236}">
                <a16:creationId xmlns:a16="http://schemas.microsoft.com/office/drawing/2014/main" id="{05948DB9-2504-F924-1F1E-25FC7692460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A" sz="4000" dirty="0">
              <a:solidFill>
                <a:schemeClr val="dk1"/>
              </a:solidFill>
            </a:endParaRPr>
          </a:p>
        </p:txBody>
      </p:sp>
      <p:sp>
        <p:nvSpPr>
          <p:cNvPr id="106" name="Google Shape;106;p6:notes">
            <a:extLst>
              <a:ext uri="{FF2B5EF4-FFF2-40B4-BE49-F238E27FC236}">
                <a16:creationId xmlns:a16="http://schemas.microsoft.com/office/drawing/2014/main" id="{CAB6B717-F6E4-9384-ED66-476D0B290AD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19</a:t>
            </a:fld>
            <a:endParaRPr/>
          </a:p>
        </p:txBody>
      </p:sp>
    </p:spTree>
    <p:extLst>
      <p:ext uri="{BB962C8B-B14F-4D97-AF65-F5344CB8AC3E}">
        <p14:creationId xmlns:p14="http://schemas.microsoft.com/office/powerpoint/2010/main" val="2675327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9" name="Google Shape;6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a:extLst>
            <a:ext uri="{FF2B5EF4-FFF2-40B4-BE49-F238E27FC236}">
              <a16:creationId xmlns:a16="http://schemas.microsoft.com/office/drawing/2014/main" id="{5C8EB336-F2B7-451A-A46A-353E2D7DA2F9}"/>
            </a:ext>
          </a:extLst>
        </p:cNvPr>
        <p:cNvGrpSpPr/>
        <p:nvPr/>
      </p:nvGrpSpPr>
      <p:grpSpPr>
        <a:xfrm>
          <a:off x="0" y="0"/>
          <a:ext cx="0" cy="0"/>
          <a:chOff x="0" y="0"/>
          <a:chExt cx="0" cy="0"/>
        </a:xfrm>
      </p:grpSpPr>
      <p:sp>
        <p:nvSpPr>
          <p:cNvPr id="219" name="Google Shape;219;p21:notes">
            <a:extLst>
              <a:ext uri="{FF2B5EF4-FFF2-40B4-BE49-F238E27FC236}">
                <a16:creationId xmlns:a16="http://schemas.microsoft.com/office/drawing/2014/main" id="{3D7CCC4E-2A60-B416-66D3-E4D79B508C5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21:notes">
            <a:extLst>
              <a:ext uri="{FF2B5EF4-FFF2-40B4-BE49-F238E27FC236}">
                <a16:creationId xmlns:a16="http://schemas.microsoft.com/office/drawing/2014/main" id="{3E05D56A-A888-77EC-DB4D-5F04C4BE129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solidFill>
                  <a:schemeClr val="dk1"/>
                </a:solidFill>
              </a:rPr>
              <a:t>Les bonnes réponses sont indiquées dans l’encadré.</a:t>
            </a:r>
            <a:endParaRPr lang="fr-CA" b="1" dirty="0"/>
          </a:p>
          <a:p>
            <a:pPr marL="0" lvl="0" indent="0" algn="l" rtl="0">
              <a:lnSpc>
                <a:spcPct val="100000"/>
              </a:lnSpc>
              <a:spcBef>
                <a:spcPts val="0"/>
              </a:spcBef>
              <a:spcAft>
                <a:spcPts val="0"/>
              </a:spcAft>
              <a:buSzPts val="1400"/>
              <a:buNone/>
            </a:pPr>
            <a:endParaRPr lang="fr-CA" b="1" dirty="0"/>
          </a:p>
          <a:p>
            <a:pPr marL="0" marR="0" lvl="0" indent="0" algn="l" rtl="0">
              <a:lnSpc>
                <a:spcPct val="100000"/>
              </a:lnSpc>
              <a:spcBef>
                <a:spcPts val="0"/>
              </a:spcBef>
              <a:spcAft>
                <a:spcPts val="0"/>
              </a:spcAft>
              <a:buClr>
                <a:schemeClr val="dk1"/>
              </a:buClr>
              <a:buSzPts val="1200"/>
              <a:buFont typeface="Calibri"/>
              <a:buNone/>
            </a:pPr>
            <a:endParaRPr lang="fr-CA" sz="1200" b="0" i="0" u="none" strike="noStrike" dirty="0">
              <a:solidFill>
                <a:srgbClr val="0D266D"/>
              </a:solidFill>
            </a:endParaRPr>
          </a:p>
          <a:p>
            <a:pPr marL="0" lvl="0" indent="0" algn="l" rtl="0">
              <a:lnSpc>
                <a:spcPct val="100000"/>
              </a:lnSpc>
              <a:spcBef>
                <a:spcPts val="0"/>
              </a:spcBef>
              <a:spcAft>
                <a:spcPts val="0"/>
              </a:spcAft>
              <a:buSzPts val="1400"/>
              <a:buNone/>
            </a:pPr>
            <a:endParaRPr b="1"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b="0" dirty="0"/>
          </a:p>
        </p:txBody>
      </p:sp>
      <p:sp>
        <p:nvSpPr>
          <p:cNvPr id="221" name="Google Shape;221;p21:notes">
            <a:extLst>
              <a:ext uri="{FF2B5EF4-FFF2-40B4-BE49-F238E27FC236}">
                <a16:creationId xmlns:a16="http://schemas.microsoft.com/office/drawing/2014/main" id="{E70C833A-034E-F1DF-B24A-4FDC30DE0A8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20</a:t>
            </a:fld>
            <a:endParaRPr/>
          </a:p>
        </p:txBody>
      </p:sp>
    </p:spTree>
    <p:extLst>
      <p:ext uri="{BB962C8B-B14F-4D97-AF65-F5344CB8AC3E}">
        <p14:creationId xmlns:p14="http://schemas.microsoft.com/office/powerpoint/2010/main" val="1262180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a:extLst>
            <a:ext uri="{FF2B5EF4-FFF2-40B4-BE49-F238E27FC236}">
              <a16:creationId xmlns:a16="http://schemas.microsoft.com/office/drawing/2014/main" id="{76545928-B923-9199-6ACA-1589B17F66D3}"/>
            </a:ext>
          </a:extLst>
        </p:cNvPr>
        <p:cNvGrpSpPr/>
        <p:nvPr/>
      </p:nvGrpSpPr>
      <p:grpSpPr>
        <a:xfrm>
          <a:off x="0" y="0"/>
          <a:ext cx="0" cy="0"/>
          <a:chOff x="0" y="0"/>
          <a:chExt cx="0" cy="0"/>
        </a:xfrm>
      </p:grpSpPr>
      <p:sp>
        <p:nvSpPr>
          <p:cNvPr id="104" name="Google Shape;104;p6:notes">
            <a:extLst>
              <a:ext uri="{FF2B5EF4-FFF2-40B4-BE49-F238E27FC236}">
                <a16:creationId xmlns:a16="http://schemas.microsoft.com/office/drawing/2014/main" id="{245B9E46-D269-35DB-B3C3-A330FECF13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6:notes">
            <a:extLst>
              <a:ext uri="{FF2B5EF4-FFF2-40B4-BE49-F238E27FC236}">
                <a16:creationId xmlns:a16="http://schemas.microsoft.com/office/drawing/2014/main" id="{789B5431-C2A4-5492-BC9E-A3EA2416D95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A" sz="4000" dirty="0">
              <a:solidFill>
                <a:schemeClr val="dk1"/>
              </a:solidFill>
            </a:endParaRPr>
          </a:p>
        </p:txBody>
      </p:sp>
      <p:sp>
        <p:nvSpPr>
          <p:cNvPr id="106" name="Google Shape;106;p6:notes">
            <a:extLst>
              <a:ext uri="{FF2B5EF4-FFF2-40B4-BE49-F238E27FC236}">
                <a16:creationId xmlns:a16="http://schemas.microsoft.com/office/drawing/2014/main" id="{093D0C08-F36D-DC3C-5C04-A97CDEEB0FA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22</a:t>
            </a:fld>
            <a:endParaRPr/>
          </a:p>
        </p:txBody>
      </p:sp>
    </p:spTree>
    <p:extLst>
      <p:ext uri="{BB962C8B-B14F-4D97-AF65-F5344CB8AC3E}">
        <p14:creationId xmlns:p14="http://schemas.microsoft.com/office/powerpoint/2010/main" val="18845828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a:extLst>
            <a:ext uri="{FF2B5EF4-FFF2-40B4-BE49-F238E27FC236}">
              <a16:creationId xmlns:a16="http://schemas.microsoft.com/office/drawing/2014/main" id="{5480077F-2F16-1C2E-D4FB-F992D5C699DA}"/>
            </a:ext>
          </a:extLst>
        </p:cNvPr>
        <p:cNvGrpSpPr/>
        <p:nvPr/>
      </p:nvGrpSpPr>
      <p:grpSpPr>
        <a:xfrm>
          <a:off x="0" y="0"/>
          <a:ext cx="0" cy="0"/>
          <a:chOff x="0" y="0"/>
          <a:chExt cx="0" cy="0"/>
        </a:xfrm>
      </p:grpSpPr>
      <p:sp>
        <p:nvSpPr>
          <p:cNvPr id="219" name="Google Shape;219;p21:notes">
            <a:extLst>
              <a:ext uri="{FF2B5EF4-FFF2-40B4-BE49-F238E27FC236}">
                <a16:creationId xmlns:a16="http://schemas.microsoft.com/office/drawing/2014/main" id="{67826D9B-89ED-8B05-DC32-53A6A3B2E63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21:notes">
            <a:extLst>
              <a:ext uri="{FF2B5EF4-FFF2-40B4-BE49-F238E27FC236}">
                <a16:creationId xmlns:a16="http://schemas.microsoft.com/office/drawing/2014/main" id="{63E05CCB-93A8-1880-9D10-0FE316122F9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solidFill>
                  <a:schemeClr val="dk1"/>
                </a:solidFill>
              </a:rPr>
              <a:t>La bonne réponse est surlignée en gris.</a:t>
            </a:r>
            <a:endParaRPr lang="fr-CA" b="1" dirty="0"/>
          </a:p>
          <a:p>
            <a:pPr marL="0" lvl="0" indent="0" algn="l" rtl="0">
              <a:lnSpc>
                <a:spcPct val="100000"/>
              </a:lnSpc>
              <a:spcBef>
                <a:spcPts val="0"/>
              </a:spcBef>
              <a:spcAft>
                <a:spcPts val="0"/>
              </a:spcAft>
              <a:buSzPts val="1400"/>
              <a:buNone/>
            </a:pPr>
            <a:endParaRPr lang="fr-CA" b="1" dirty="0"/>
          </a:p>
          <a:p>
            <a:pPr marL="0" lvl="0" indent="0" algn="l" rtl="0">
              <a:lnSpc>
                <a:spcPct val="100000"/>
              </a:lnSpc>
              <a:spcBef>
                <a:spcPts val="0"/>
              </a:spcBef>
              <a:spcAft>
                <a:spcPts val="0"/>
              </a:spcAft>
              <a:buSzPts val="1400"/>
              <a:buNone/>
            </a:pPr>
            <a:endParaRPr b="0" dirty="0"/>
          </a:p>
        </p:txBody>
      </p:sp>
      <p:sp>
        <p:nvSpPr>
          <p:cNvPr id="221" name="Google Shape;221;p21:notes">
            <a:extLst>
              <a:ext uri="{FF2B5EF4-FFF2-40B4-BE49-F238E27FC236}">
                <a16:creationId xmlns:a16="http://schemas.microsoft.com/office/drawing/2014/main" id="{E30E3EFF-FB6E-B134-9D3B-DAE09862AA5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23</a:t>
            </a:fld>
            <a:endParaRPr/>
          </a:p>
        </p:txBody>
      </p:sp>
    </p:spTree>
    <p:extLst>
      <p:ext uri="{BB962C8B-B14F-4D97-AF65-F5344CB8AC3E}">
        <p14:creationId xmlns:p14="http://schemas.microsoft.com/office/powerpoint/2010/main" val="2676846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2400"/>
              </a:spcBef>
              <a:spcAft>
                <a:spcPts val="0"/>
              </a:spcAft>
              <a:buSzPts val="1400"/>
              <a:buNone/>
            </a:pPr>
            <a:endParaRPr b="1" i="0" dirty="0">
              <a:solidFill>
                <a:srgbClr val="174F6D"/>
              </a:solidFill>
              <a:latin typeface="Open Sans"/>
              <a:ea typeface="Open Sans"/>
              <a:cs typeface="Open Sans"/>
              <a:sym typeface="Open Sans"/>
            </a:endParaRPr>
          </a:p>
          <a:p>
            <a:pPr marL="0" lvl="0" indent="0" algn="l" rtl="0">
              <a:lnSpc>
                <a:spcPct val="100000"/>
              </a:lnSpc>
              <a:spcBef>
                <a:spcPts val="1200"/>
              </a:spcBef>
              <a:spcAft>
                <a:spcPts val="0"/>
              </a:spcAft>
              <a:buSzPts val="1400"/>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a:extLst>
            <a:ext uri="{FF2B5EF4-FFF2-40B4-BE49-F238E27FC236}">
              <a16:creationId xmlns:a16="http://schemas.microsoft.com/office/drawing/2014/main" id="{75B9B63C-6C0E-A11D-E778-CC6C41D8DC54}"/>
            </a:ext>
          </a:extLst>
        </p:cNvPr>
        <p:cNvGrpSpPr/>
        <p:nvPr/>
      </p:nvGrpSpPr>
      <p:grpSpPr>
        <a:xfrm>
          <a:off x="0" y="0"/>
          <a:ext cx="0" cy="0"/>
          <a:chOff x="0" y="0"/>
          <a:chExt cx="0" cy="0"/>
        </a:xfrm>
      </p:grpSpPr>
      <p:sp>
        <p:nvSpPr>
          <p:cNvPr id="234" name="Google Shape;234;p23:notes">
            <a:extLst>
              <a:ext uri="{FF2B5EF4-FFF2-40B4-BE49-F238E27FC236}">
                <a16:creationId xmlns:a16="http://schemas.microsoft.com/office/drawing/2014/main" id="{B7673C32-8551-E474-4F05-3FC00BC021C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p23:notes">
            <a:extLst>
              <a:ext uri="{FF2B5EF4-FFF2-40B4-BE49-F238E27FC236}">
                <a16:creationId xmlns:a16="http://schemas.microsoft.com/office/drawing/2014/main" id="{BC477C63-8E89-00F2-C1ED-6823CF0A002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97706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a:extLst>
            <a:ext uri="{FF2B5EF4-FFF2-40B4-BE49-F238E27FC236}">
              <a16:creationId xmlns:a16="http://schemas.microsoft.com/office/drawing/2014/main" id="{B512C55D-C627-D086-A38F-CFAE155306C1}"/>
            </a:ext>
          </a:extLst>
        </p:cNvPr>
        <p:cNvGrpSpPr/>
        <p:nvPr/>
      </p:nvGrpSpPr>
      <p:grpSpPr>
        <a:xfrm>
          <a:off x="0" y="0"/>
          <a:ext cx="0" cy="0"/>
          <a:chOff x="0" y="0"/>
          <a:chExt cx="0" cy="0"/>
        </a:xfrm>
      </p:grpSpPr>
      <p:sp>
        <p:nvSpPr>
          <p:cNvPr id="104" name="Google Shape;104;p6:notes">
            <a:extLst>
              <a:ext uri="{FF2B5EF4-FFF2-40B4-BE49-F238E27FC236}">
                <a16:creationId xmlns:a16="http://schemas.microsoft.com/office/drawing/2014/main" id="{A9B68DDB-1F7C-DDBD-3FE6-7ED26ACE514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6:notes">
            <a:extLst>
              <a:ext uri="{FF2B5EF4-FFF2-40B4-BE49-F238E27FC236}">
                <a16:creationId xmlns:a16="http://schemas.microsoft.com/office/drawing/2014/main" id="{322DE93B-5394-C05F-DD5C-EE62B462C01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A" sz="4000" dirty="0">
              <a:solidFill>
                <a:schemeClr val="dk1"/>
              </a:solidFill>
            </a:endParaRPr>
          </a:p>
        </p:txBody>
      </p:sp>
      <p:sp>
        <p:nvSpPr>
          <p:cNvPr id="106" name="Google Shape;106;p6:notes">
            <a:extLst>
              <a:ext uri="{FF2B5EF4-FFF2-40B4-BE49-F238E27FC236}">
                <a16:creationId xmlns:a16="http://schemas.microsoft.com/office/drawing/2014/main" id="{E6BCA587-75A3-EFA6-481C-F0BAABD8E43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26</a:t>
            </a:fld>
            <a:endParaRPr/>
          </a:p>
        </p:txBody>
      </p:sp>
    </p:spTree>
    <p:extLst>
      <p:ext uri="{BB962C8B-B14F-4D97-AF65-F5344CB8AC3E}">
        <p14:creationId xmlns:p14="http://schemas.microsoft.com/office/powerpoint/2010/main" val="23941244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fr-CA" b="1" dirty="0"/>
              <a:t>Les bonnes réponses sont indiquées en gris</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endParaRPr lang="fr-FR" dirty="0"/>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CA" sz="1200" b="0" i="0" u="none" strike="noStrike" cap="none" smtClean="0">
                <a:solidFill>
                  <a:schemeClr val="dk1"/>
                </a:solidFill>
                <a:latin typeface="Calibri"/>
                <a:ea typeface="Calibri"/>
                <a:cs typeface="Calibri"/>
                <a:sym typeface="Calibri"/>
              </a:rPr>
              <a:t>27</a:t>
            </a:fld>
            <a:endParaRPr lang="fr-C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77473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27.</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lvl="0" indent="0" algn="l" rtl="0">
              <a:lnSpc>
                <a:spcPct val="100000"/>
              </a:lnSpc>
              <a:spcBef>
                <a:spcPts val="0"/>
              </a:spcBef>
              <a:spcAft>
                <a:spcPts val="0"/>
              </a:spcAft>
              <a:buSzPts val="1400"/>
              <a:buNone/>
            </a:pPr>
            <a:endParaRPr lang="fr-CA" dirty="0"/>
          </a:p>
        </p:txBody>
      </p:sp>
    </p:spTree>
    <p:extLst>
      <p:ext uri="{BB962C8B-B14F-4D97-AF65-F5344CB8AC3E}">
        <p14:creationId xmlns:p14="http://schemas.microsoft.com/office/powerpoint/2010/main" val="32688249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a:extLst>
            <a:ext uri="{FF2B5EF4-FFF2-40B4-BE49-F238E27FC236}">
              <a16:creationId xmlns:a16="http://schemas.microsoft.com/office/drawing/2014/main" id="{0AB262A9-5793-F8AD-F640-17E7116886FD}"/>
            </a:ext>
          </a:extLst>
        </p:cNvPr>
        <p:cNvGrpSpPr/>
        <p:nvPr/>
      </p:nvGrpSpPr>
      <p:grpSpPr>
        <a:xfrm>
          <a:off x="0" y="0"/>
          <a:ext cx="0" cy="0"/>
          <a:chOff x="0" y="0"/>
          <a:chExt cx="0" cy="0"/>
        </a:xfrm>
      </p:grpSpPr>
      <p:sp>
        <p:nvSpPr>
          <p:cNvPr id="98" name="Google Shape;98;p5:notes">
            <a:extLst>
              <a:ext uri="{FF2B5EF4-FFF2-40B4-BE49-F238E27FC236}">
                <a16:creationId xmlns:a16="http://schemas.microsoft.com/office/drawing/2014/main" id="{515A46FD-F7C8-C496-8910-B5FA8E7A82A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5:notes">
            <a:extLst>
              <a:ext uri="{FF2B5EF4-FFF2-40B4-BE49-F238E27FC236}">
                <a16:creationId xmlns:a16="http://schemas.microsoft.com/office/drawing/2014/main" id="{EE0EB8DD-25BE-FC93-52E0-A17AD25604B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0" name="Google Shape;100;p5:notes">
            <a:extLst>
              <a:ext uri="{FF2B5EF4-FFF2-40B4-BE49-F238E27FC236}">
                <a16:creationId xmlns:a16="http://schemas.microsoft.com/office/drawing/2014/main" id="{AFADD298-3CD7-CF39-225F-937F7E2EA24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30</a:t>
            </a:fld>
            <a:endParaRPr/>
          </a:p>
        </p:txBody>
      </p:sp>
    </p:spTree>
    <p:extLst>
      <p:ext uri="{BB962C8B-B14F-4D97-AF65-F5344CB8AC3E}">
        <p14:creationId xmlns:p14="http://schemas.microsoft.com/office/powerpoint/2010/main" val="479233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dirty="0"/>
          </a:p>
        </p:txBody>
      </p:sp>
      <p:sp>
        <p:nvSpPr>
          <p:cNvPr id="91" name="Google Shape;91;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a:extLst>
            <a:ext uri="{FF2B5EF4-FFF2-40B4-BE49-F238E27FC236}">
              <a16:creationId xmlns:a16="http://schemas.microsoft.com/office/drawing/2014/main" id="{6CB4E3FC-5795-426C-5D09-57CAF86C3EA1}"/>
            </a:ext>
          </a:extLst>
        </p:cNvPr>
        <p:cNvGrpSpPr/>
        <p:nvPr/>
      </p:nvGrpSpPr>
      <p:grpSpPr>
        <a:xfrm>
          <a:off x="0" y="0"/>
          <a:ext cx="0" cy="0"/>
          <a:chOff x="0" y="0"/>
          <a:chExt cx="0" cy="0"/>
        </a:xfrm>
      </p:grpSpPr>
      <p:sp>
        <p:nvSpPr>
          <p:cNvPr id="104" name="Google Shape;104;p6:notes">
            <a:extLst>
              <a:ext uri="{FF2B5EF4-FFF2-40B4-BE49-F238E27FC236}">
                <a16:creationId xmlns:a16="http://schemas.microsoft.com/office/drawing/2014/main" id="{B3A114F2-6B8E-A05A-ACE5-CEF5FD0D121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6:notes">
            <a:extLst>
              <a:ext uri="{FF2B5EF4-FFF2-40B4-BE49-F238E27FC236}">
                <a16:creationId xmlns:a16="http://schemas.microsoft.com/office/drawing/2014/main" id="{49CAACBA-C4C6-D072-56AA-992B2385564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A" sz="4000" dirty="0">
              <a:solidFill>
                <a:schemeClr val="dk1"/>
              </a:solidFill>
            </a:endParaRPr>
          </a:p>
        </p:txBody>
      </p:sp>
      <p:sp>
        <p:nvSpPr>
          <p:cNvPr id="106" name="Google Shape;106;p6:notes">
            <a:extLst>
              <a:ext uri="{FF2B5EF4-FFF2-40B4-BE49-F238E27FC236}">
                <a16:creationId xmlns:a16="http://schemas.microsoft.com/office/drawing/2014/main" id="{C8267405-6CE1-6158-3E16-E00511F45CA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31</a:t>
            </a:fld>
            <a:endParaRPr/>
          </a:p>
        </p:txBody>
      </p:sp>
    </p:spTree>
    <p:extLst>
      <p:ext uri="{BB962C8B-B14F-4D97-AF65-F5344CB8AC3E}">
        <p14:creationId xmlns:p14="http://schemas.microsoft.com/office/powerpoint/2010/main" val="10669585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a:extLst>
            <a:ext uri="{FF2B5EF4-FFF2-40B4-BE49-F238E27FC236}">
              <a16:creationId xmlns:a16="http://schemas.microsoft.com/office/drawing/2014/main" id="{E6236EB6-205C-0039-728E-D4D8F652A932}"/>
            </a:ext>
          </a:extLst>
        </p:cNvPr>
        <p:cNvGrpSpPr/>
        <p:nvPr/>
      </p:nvGrpSpPr>
      <p:grpSpPr>
        <a:xfrm>
          <a:off x="0" y="0"/>
          <a:ext cx="0" cy="0"/>
          <a:chOff x="0" y="0"/>
          <a:chExt cx="0" cy="0"/>
        </a:xfrm>
      </p:grpSpPr>
      <p:sp>
        <p:nvSpPr>
          <p:cNvPr id="104" name="Google Shape;104;p6:notes">
            <a:extLst>
              <a:ext uri="{FF2B5EF4-FFF2-40B4-BE49-F238E27FC236}">
                <a16:creationId xmlns:a16="http://schemas.microsoft.com/office/drawing/2014/main" id="{B9EF7868-58BE-2A59-FDD1-1D739200154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6:notes">
            <a:extLst>
              <a:ext uri="{FF2B5EF4-FFF2-40B4-BE49-F238E27FC236}">
                <a16:creationId xmlns:a16="http://schemas.microsoft.com/office/drawing/2014/main" id="{D560701C-4C12-2FF0-ACBE-7802CFDC16C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sz="4000" b="1" dirty="0"/>
              <a:t>La bonne réponse est indiquée en gris.</a:t>
            </a:r>
            <a:endParaRPr lang="fr-CA" sz="400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A" sz="4000" dirty="0">
              <a:solidFill>
                <a:schemeClr val="dk1"/>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A" sz="4000" dirty="0">
              <a:solidFill>
                <a:schemeClr val="dk1"/>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A" sz="4000" dirty="0">
              <a:solidFill>
                <a:schemeClr val="dk1"/>
              </a:solidFill>
            </a:endParaRPr>
          </a:p>
        </p:txBody>
      </p:sp>
      <p:sp>
        <p:nvSpPr>
          <p:cNvPr id="106" name="Google Shape;106;p6:notes">
            <a:extLst>
              <a:ext uri="{FF2B5EF4-FFF2-40B4-BE49-F238E27FC236}">
                <a16:creationId xmlns:a16="http://schemas.microsoft.com/office/drawing/2014/main" id="{9D11AC57-EB79-E1C3-6B2C-1937F84ECB48}"/>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32</a:t>
            </a:fld>
            <a:endParaRPr/>
          </a:p>
        </p:txBody>
      </p:sp>
    </p:spTree>
    <p:extLst>
      <p:ext uri="{BB962C8B-B14F-4D97-AF65-F5344CB8AC3E}">
        <p14:creationId xmlns:p14="http://schemas.microsoft.com/office/powerpoint/2010/main" val="8016866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2" name="Google Shape;512;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b="0" i="0" dirty="0">
              <a:solidFill>
                <a:srgbClr val="333333"/>
              </a:solidFill>
              <a:latin typeface="Gantari"/>
              <a:ea typeface="Gantari"/>
              <a:cs typeface="Gantari"/>
              <a:sym typeface="Ganta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a:extLst>
            <a:ext uri="{FF2B5EF4-FFF2-40B4-BE49-F238E27FC236}">
              <a16:creationId xmlns:a16="http://schemas.microsoft.com/office/drawing/2014/main" id="{4F47E6AE-8B10-6607-DF86-B222A2627193}"/>
            </a:ext>
          </a:extLst>
        </p:cNvPr>
        <p:cNvGrpSpPr/>
        <p:nvPr/>
      </p:nvGrpSpPr>
      <p:grpSpPr>
        <a:xfrm>
          <a:off x="0" y="0"/>
          <a:ext cx="0" cy="0"/>
          <a:chOff x="0" y="0"/>
          <a:chExt cx="0" cy="0"/>
        </a:xfrm>
      </p:grpSpPr>
      <p:sp>
        <p:nvSpPr>
          <p:cNvPr id="258" name="Google Shape;258;p26:notes">
            <a:extLst>
              <a:ext uri="{FF2B5EF4-FFF2-40B4-BE49-F238E27FC236}">
                <a16:creationId xmlns:a16="http://schemas.microsoft.com/office/drawing/2014/main" id="{1845569F-77F4-AC75-112B-356BE58127FC}"/>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a:extLst>
              <a:ext uri="{FF2B5EF4-FFF2-40B4-BE49-F238E27FC236}">
                <a16:creationId xmlns:a16="http://schemas.microsoft.com/office/drawing/2014/main" id="{C2623EE5-541D-C587-9E8D-F781E693F54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33.</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3032692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a:extLst>
            <a:ext uri="{FF2B5EF4-FFF2-40B4-BE49-F238E27FC236}">
              <a16:creationId xmlns:a16="http://schemas.microsoft.com/office/drawing/2014/main" id="{EDE8F339-C03F-F58C-C3DA-297C9AB6CB46}"/>
            </a:ext>
          </a:extLst>
        </p:cNvPr>
        <p:cNvGrpSpPr/>
        <p:nvPr/>
      </p:nvGrpSpPr>
      <p:grpSpPr>
        <a:xfrm>
          <a:off x="0" y="0"/>
          <a:ext cx="0" cy="0"/>
          <a:chOff x="0" y="0"/>
          <a:chExt cx="0" cy="0"/>
        </a:xfrm>
      </p:grpSpPr>
      <p:sp>
        <p:nvSpPr>
          <p:cNvPr id="173" name="Google Shape;173;p15:notes">
            <a:extLst>
              <a:ext uri="{FF2B5EF4-FFF2-40B4-BE49-F238E27FC236}">
                <a16:creationId xmlns:a16="http://schemas.microsoft.com/office/drawing/2014/main" id="{5413801C-8E4B-0A26-E276-EBB485C125F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4" name="Google Shape;174;p15:notes">
            <a:extLst>
              <a:ext uri="{FF2B5EF4-FFF2-40B4-BE49-F238E27FC236}">
                <a16:creationId xmlns:a16="http://schemas.microsoft.com/office/drawing/2014/main" id="{7B99EC44-3827-40ED-E1A5-C9F7904BC2C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603071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a:extLst>
            <a:ext uri="{FF2B5EF4-FFF2-40B4-BE49-F238E27FC236}">
              <a16:creationId xmlns:a16="http://schemas.microsoft.com/office/drawing/2014/main" id="{362B26ED-80C9-BAD4-4334-C1496AED58B8}"/>
            </a:ext>
          </a:extLst>
        </p:cNvPr>
        <p:cNvGrpSpPr/>
        <p:nvPr/>
      </p:nvGrpSpPr>
      <p:grpSpPr>
        <a:xfrm>
          <a:off x="0" y="0"/>
          <a:ext cx="0" cy="0"/>
          <a:chOff x="0" y="0"/>
          <a:chExt cx="0" cy="0"/>
        </a:xfrm>
      </p:grpSpPr>
      <p:sp>
        <p:nvSpPr>
          <p:cNvPr id="104" name="Google Shape;104;p6:notes">
            <a:extLst>
              <a:ext uri="{FF2B5EF4-FFF2-40B4-BE49-F238E27FC236}">
                <a16:creationId xmlns:a16="http://schemas.microsoft.com/office/drawing/2014/main" id="{7787FFB3-BBE1-CD30-2C21-69D3B8F5AEE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6:notes">
            <a:extLst>
              <a:ext uri="{FF2B5EF4-FFF2-40B4-BE49-F238E27FC236}">
                <a16:creationId xmlns:a16="http://schemas.microsoft.com/office/drawing/2014/main" id="{04F5FEB9-6DAB-D0A7-69A6-AA5FC0C7200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A" sz="4000" dirty="0">
              <a:solidFill>
                <a:schemeClr val="dk1"/>
              </a:solidFill>
            </a:endParaRPr>
          </a:p>
        </p:txBody>
      </p:sp>
      <p:sp>
        <p:nvSpPr>
          <p:cNvPr id="106" name="Google Shape;106;p6:notes">
            <a:extLst>
              <a:ext uri="{FF2B5EF4-FFF2-40B4-BE49-F238E27FC236}">
                <a16:creationId xmlns:a16="http://schemas.microsoft.com/office/drawing/2014/main" id="{B8D833D4-0899-7F8F-6E4B-D37013F48AD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36</a:t>
            </a:fld>
            <a:endParaRPr/>
          </a:p>
        </p:txBody>
      </p:sp>
    </p:spTree>
    <p:extLst>
      <p:ext uri="{BB962C8B-B14F-4D97-AF65-F5344CB8AC3E}">
        <p14:creationId xmlns:p14="http://schemas.microsoft.com/office/powerpoint/2010/main" val="20586281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a:extLst>
            <a:ext uri="{FF2B5EF4-FFF2-40B4-BE49-F238E27FC236}">
              <a16:creationId xmlns:a16="http://schemas.microsoft.com/office/drawing/2014/main" id="{8B747E76-C76C-9EE0-EF63-5DC17B042A60}"/>
            </a:ext>
          </a:extLst>
        </p:cNvPr>
        <p:cNvGrpSpPr/>
        <p:nvPr/>
      </p:nvGrpSpPr>
      <p:grpSpPr>
        <a:xfrm>
          <a:off x="0" y="0"/>
          <a:ext cx="0" cy="0"/>
          <a:chOff x="0" y="0"/>
          <a:chExt cx="0" cy="0"/>
        </a:xfrm>
      </p:grpSpPr>
      <p:sp>
        <p:nvSpPr>
          <p:cNvPr id="219" name="Google Shape;219;p21:notes">
            <a:extLst>
              <a:ext uri="{FF2B5EF4-FFF2-40B4-BE49-F238E27FC236}">
                <a16:creationId xmlns:a16="http://schemas.microsoft.com/office/drawing/2014/main" id="{FC7788B5-F189-E0EA-4FCE-51176B659C9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21:notes">
            <a:extLst>
              <a:ext uri="{FF2B5EF4-FFF2-40B4-BE49-F238E27FC236}">
                <a16:creationId xmlns:a16="http://schemas.microsoft.com/office/drawing/2014/main" id="{0C3EC9C7-28E4-1723-A91A-5CD2FF9AA4F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La bonne réponse est surlignée en gris.</a:t>
            </a:r>
            <a:endParaRPr lang="fr-CA" dirty="0"/>
          </a:p>
          <a:p>
            <a:pPr marL="0" lvl="0" indent="0" algn="l" rtl="0">
              <a:lnSpc>
                <a:spcPct val="100000"/>
              </a:lnSpc>
              <a:spcBef>
                <a:spcPts val="0"/>
              </a:spcBef>
              <a:spcAft>
                <a:spcPts val="0"/>
              </a:spcAft>
              <a:buSzPts val="1400"/>
              <a:buNone/>
            </a:pPr>
            <a:endParaRPr lang="fr-CA" b="1"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lang="fr-CA" b="0" dirty="0"/>
          </a:p>
        </p:txBody>
      </p:sp>
      <p:sp>
        <p:nvSpPr>
          <p:cNvPr id="221" name="Google Shape;221;p21:notes">
            <a:extLst>
              <a:ext uri="{FF2B5EF4-FFF2-40B4-BE49-F238E27FC236}">
                <a16:creationId xmlns:a16="http://schemas.microsoft.com/office/drawing/2014/main" id="{356B4FF5-2A41-563A-CB13-5DA41C1EF52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37</a:t>
            </a:fld>
            <a:endParaRPr/>
          </a:p>
        </p:txBody>
      </p:sp>
    </p:spTree>
    <p:extLst>
      <p:ext uri="{BB962C8B-B14F-4D97-AF65-F5344CB8AC3E}">
        <p14:creationId xmlns:p14="http://schemas.microsoft.com/office/powerpoint/2010/main" val="3924761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8" name="Google Shape;528;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lang="fr-CA" b="0" i="0" dirty="0">
              <a:solidFill>
                <a:srgbClr val="333333"/>
              </a:solidFill>
              <a:latin typeface="Gantari"/>
              <a:ea typeface="Gantari"/>
              <a:cs typeface="Gantari"/>
              <a:sym typeface="Gantari"/>
            </a:endParaRPr>
          </a:p>
          <a:p>
            <a:pPr marL="0" marR="0" lvl="0" indent="0" algn="l" rtl="0">
              <a:lnSpc>
                <a:spcPct val="100000"/>
              </a:lnSpc>
              <a:spcBef>
                <a:spcPts val="0"/>
              </a:spcBef>
              <a:spcAft>
                <a:spcPts val="0"/>
              </a:spcAft>
              <a:buClr>
                <a:schemeClr val="dk1"/>
              </a:buClr>
              <a:buSzPts val="1200"/>
              <a:buFont typeface="Calibri"/>
              <a:buNone/>
            </a:pPr>
            <a:endParaRPr lang="fr-CA" b="0" i="0" dirty="0">
              <a:solidFill>
                <a:srgbClr val="333333"/>
              </a:solidFill>
              <a:latin typeface="Gantari"/>
              <a:ea typeface="Gantari"/>
              <a:cs typeface="Gantari"/>
              <a:sym typeface="Gantari"/>
            </a:endParaRPr>
          </a:p>
          <a:p>
            <a:pPr marL="0" marR="0" lvl="0" indent="0" algn="l" rtl="0">
              <a:lnSpc>
                <a:spcPct val="100000"/>
              </a:lnSpc>
              <a:spcBef>
                <a:spcPts val="0"/>
              </a:spcBef>
              <a:spcAft>
                <a:spcPts val="0"/>
              </a:spcAft>
              <a:buClr>
                <a:schemeClr val="dk1"/>
              </a:buClr>
              <a:buSzPts val="1200"/>
              <a:buFont typeface="Calibri"/>
              <a:buNone/>
            </a:pPr>
            <a:endParaRPr b="0" i="0" dirty="0">
              <a:solidFill>
                <a:srgbClr val="333333"/>
              </a:solidFill>
              <a:latin typeface="Gantari"/>
              <a:ea typeface="Gantari"/>
              <a:cs typeface="Gantari"/>
              <a:sym typeface="Ganta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a:extLst>
            <a:ext uri="{FF2B5EF4-FFF2-40B4-BE49-F238E27FC236}">
              <a16:creationId xmlns:a16="http://schemas.microsoft.com/office/drawing/2014/main" id="{989B578D-3994-3592-A8B5-6A552B486761}"/>
            </a:ext>
          </a:extLst>
        </p:cNvPr>
        <p:cNvGrpSpPr/>
        <p:nvPr/>
      </p:nvGrpSpPr>
      <p:grpSpPr>
        <a:xfrm>
          <a:off x="0" y="0"/>
          <a:ext cx="0" cy="0"/>
          <a:chOff x="0" y="0"/>
          <a:chExt cx="0" cy="0"/>
        </a:xfrm>
      </p:grpSpPr>
      <p:sp>
        <p:nvSpPr>
          <p:cNvPr id="219" name="Google Shape;219;p21:notes">
            <a:extLst>
              <a:ext uri="{FF2B5EF4-FFF2-40B4-BE49-F238E27FC236}">
                <a16:creationId xmlns:a16="http://schemas.microsoft.com/office/drawing/2014/main" id="{270E6BB5-E3EF-75D1-66CD-55D0537FCD8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21:notes">
            <a:extLst>
              <a:ext uri="{FF2B5EF4-FFF2-40B4-BE49-F238E27FC236}">
                <a16:creationId xmlns:a16="http://schemas.microsoft.com/office/drawing/2014/main" id="{A004329D-20DE-39A7-BB46-9E2C07AF2AB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lang="fr-CA" b="0" dirty="0"/>
          </a:p>
        </p:txBody>
      </p:sp>
      <p:sp>
        <p:nvSpPr>
          <p:cNvPr id="221" name="Google Shape;221;p21:notes">
            <a:extLst>
              <a:ext uri="{FF2B5EF4-FFF2-40B4-BE49-F238E27FC236}">
                <a16:creationId xmlns:a16="http://schemas.microsoft.com/office/drawing/2014/main" id="{AB7D1D76-2AA1-BF74-C2BA-F1B683D17E1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39</a:t>
            </a:fld>
            <a:endParaRPr/>
          </a:p>
        </p:txBody>
      </p:sp>
    </p:spTree>
    <p:extLst>
      <p:ext uri="{BB962C8B-B14F-4D97-AF65-F5344CB8AC3E}">
        <p14:creationId xmlns:p14="http://schemas.microsoft.com/office/powerpoint/2010/main" val="1271357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a:extLst>
            <a:ext uri="{FF2B5EF4-FFF2-40B4-BE49-F238E27FC236}">
              <a16:creationId xmlns:a16="http://schemas.microsoft.com/office/drawing/2014/main" id="{41AE380E-4811-211C-6349-BF6642F29CEA}"/>
            </a:ext>
          </a:extLst>
        </p:cNvPr>
        <p:cNvGrpSpPr/>
        <p:nvPr/>
      </p:nvGrpSpPr>
      <p:grpSpPr>
        <a:xfrm>
          <a:off x="0" y="0"/>
          <a:ext cx="0" cy="0"/>
          <a:chOff x="0" y="0"/>
          <a:chExt cx="0" cy="0"/>
        </a:xfrm>
      </p:grpSpPr>
      <p:sp>
        <p:nvSpPr>
          <p:cNvPr id="258" name="Google Shape;258;p26:notes">
            <a:extLst>
              <a:ext uri="{FF2B5EF4-FFF2-40B4-BE49-F238E27FC236}">
                <a16:creationId xmlns:a16="http://schemas.microsoft.com/office/drawing/2014/main" id="{C02EDA63-FADB-2A34-911C-6BD0647BC545}"/>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a:extLst>
              <a:ext uri="{FF2B5EF4-FFF2-40B4-BE49-F238E27FC236}">
                <a16:creationId xmlns:a16="http://schemas.microsoft.com/office/drawing/2014/main" id="{185A7BBF-7CCD-75E1-FEC6-ECF4171C33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t>Informations additionnelles de la diapositive 39.</a:t>
            </a:r>
            <a:endParaRPr lang="fr-CA" dirty="0"/>
          </a:p>
          <a:p>
            <a:pPr marL="0" marR="0" lvl="0" indent="0" algn="l" rtl="0">
              <a:lnSpc>
                <a:spcPct val="100000"/>
              </a:lnSpc>
              <a:spcBef>
                <a:spcPts val="0"/>
              </a:spcBef>
              <a:spcAft>
                <a:spcPts val="0"/>
              </a:spcAft>
              <a:buClr>
                <a:schemeClr val="dk1"/>
              </a:buClr>
              <a:buSzPts val="1200"/>
              <a:buFont typeface="Calibri"/>
              <a:buNone/>
            </a:pPr>
            <a:endParaRPr lang="fr-CA"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43465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 name="Google Shape;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pPr marL="0" lvl="0" indent="0" algn="l" rtl="0">
              <a:lnSpc>
                <a:spcPct val="100000"/>
              </a:lnSpc>
              <a:spcBef>
                <a:spcPts val="0"/>
              </a:spcBef>
              <a:spcAft>
                <a:spcPts val="0"/>
              </a:spcAft>
              <a:buSzPts val="1400"/>
              <a:buNone/>
            </a:pPr>
            <a:endParaRPr lang="fr-CA" b="0" dirty="0"/>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CA" sz="1200" b="0" i="0" u="none" strike="noStrike" cap="none" smtClean="0">
                <a:solidFill>
                  <a:schemeClr val="dk1"/>
                </a:solidFill>
                <a:latin typeface="Calibri"/>
                <a:ea typeface="Calibri"/>
                <a:cs typeface="Calibri"/>
                <a:sym typeface="Calibri"/>
              </a:rPr>
              <a:t>41</a:t>
            </a:fld>
            <a:endParaRPr lang="fr-C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00457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a:extLst>
            <a:ext uri="{FF2B5EF4-FFF2-40B4-BE49-F238E27FC236}">
              <a16:creationId xmlns:a16="http://schemas.microsoft.com/office/drawing/2014/main" id="{A93B6ADC-F5C1-2FDA-AF31-A5C2A74AFCB6}"/>
            </a:ext>
          </a:extLst>
        </p:cNvPr>
        <p:cNvGrpSpPr/>
        <p:nvPr/>
      </p:nvGrpSpPr>
      <p:grpSpPr>
        <a:xfrm>
          <a:off x="0" y="0"/>
          <a:ext cx="0" cy="0"/>
          <a:chOff x="0" y="0"/>
          <a:chExt cx="0" cy="0"/>
        </a:xfrm>
      </p:grpSpPr>
      <p:sp>
        <p:nvSpPr>
          <p:cNvPr id="533" name="Google Shape;533;p50:notes">
            <a:extLst>
              <a:ext uri="{FF2B5EF4-FFF2-40B4-BE49-F238E27FC236}">
                <a16:creationId xmlns:a16="http://schemas.microsoft.com/office/drawing/2014/main" id="{A81140B9-1A5C-4E6D-6D63-6663129E61C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4" name="Google Shape;534;p50:notes">
            <a:extLst>
              <a:ext uri="{FF2B5EF4-FFF2-40B4-BE49-F238E27FC236}">
                <a16:creationId xmlns:a16="http://schemas.microsoft.com/office/drawing/2014/main" id="{173731F8-0A83-1D66-E5AA-89F3BA1E2F9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fr-CA" sz="1200" dirty="0">
              <a:solidFill>
                <a:srgbClr val="0D266D"/>
              </a:solidFill>
            </a:endParaRPr>
          </a:p>
          <a:p>
            <a:pPr marL="0" lvl="0" indent="0" algn="l" rtl="0">
              <a:lnSpc>
                <a:spcPct val="100000"/>
              </a:lnSpc>
              <a:spcBef>
                <a:spcPts val="0"/>
              </a:spcBef>
              <a:spcAft>
                <a:spcPts val="0"/>
              </a:spcAft>
              <a:buSzPts val="1400"/>
              <a:buNone/>
            </a:pPr>
            <a:endParaRPr lang="fr-CA" sz="1200" dirty="0">
              <a:solidFill>
                <a:srgbClr val="0D266D"/>
              </a:solidFill>
            </a:endParaRPr>
          </a:p>
          <a:p>
            <a:pPr marL="0" lvl="0" indent="0" algn="l" rtl="0">
              <a:lnSpc>
                <a:spcPct val="100000"/>
              </a:lnSpc>
              <a:spcBef>
                <a:spcPts val="0"/>
              </a:spcBef>
              <a:spcAft>
                <a:spcPts val="0"/>
              </a:spcAft>
              <a:buSzPts val="1400"/>
              <a:buNone/>
            </a:pPr>
            <a:endParaRPr lang="fr-CA" sz="1200" dirty="0">
              <a:solidFill>
                <a:srgbClr val="0D266D"/>
              </a:solidFill>
            </a:endParaRPr>
          </a:p>
          <a:p>
            <a:pPr marL="0" lvl="0" indent="0" algn="l" rtl="0">
              <a:lnSpc>
                <a:spcPct val="100000"/>
              </a:lnSpc>
              <a:spcBef>
                <a:spcPts val="0"/>
              </a:spcBef>
              <a:spcAft>
                <a:spcPts val="0"/>
              </a:spcAft>
              <a:buSzPts val="1400"/>
              <a:buNone/>
            </a:pPr>
            <a:endParaRPr lang="fr-CA" sz="1200" dirty="0">
              <a:solidFill>
                <a:srgbClr val="0D266D"/>
              </a:solidFill>
            </a:endParaRPr>
          </a:p>
        </p:txBody>
      </p:sp>
      <p:sp>
        <p:nvSpPr>
          <p:cNvPr id="535" name="Google Shape;535;p50:notes">
            <a:extLst>
              <a:ext uri="{FF2B5EF4-FFF2-40B4-BE49-F238E27FC236}">
                <a16:creationId xmlns:a16="http://schemas.microsoft.com/office/drawing/2014/main" id="{248E2238-FBC2-AC9B-7FDC-AE3EF22B317A}"/>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42</a:t>
            </a:fld>
            <a:endParaRPr/>
          </a:p>
        </p:txBody>
      </p:sp>
    </p:spTree>
    <p:extLst>
      <p:ext uri="{BB962C8B-B14F-4D97-AF65-F5344CB8AC3E}">
        <p14:creationId xmlns:p14="http://schemas.microsoft.com/office/powerpoint/2010/main" val="40515077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5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4" name="Google Shape;534;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fr-CA" sz="1200" dirty="0">
              <a:solidFill>
                <a:srgbClr val="0D266D"/>
              </a:solidFill>
            </a:endParaRPr>
          </a:p>
          <a:p>
            <a:pPr marL="0" lvl="0" indent="0" algn="l" rtl="0">
              <a:lnSpc>
                <a:spcPct val="100000"/>
              </a:lnSpc>
              <a:spcBef>
                <a:spcPts val="0"/>
              </a:spcBef>
              <a:spcAft>
                <a:spcPts val="0"/>
              </a:spcAft>
              <a:buSzPts val="1400"/>
              <a:buNone/>
            </a:pPr>
            <a:endParaRPr lang="fr-CA" sz="1200" dirty="0">
              <a:solidFill>
                <a:srgbClr val="0D266D"/>
              </a:solidFill>
            </a:endParaRPr>
          </a:p>
          <a:p>
            <a:pPr marL="0" lvl="0" indent="0" algn="l" rtl="0">
              <a:lnSpc>
                <a:spcPct val="100000"/>
              </a:lnSpc>
              <a:spcBef>
                <a:spcPts val="0"/>
              </a:spcBef>
              <a:spcAft>
                <a:spcPts val="0"/>
              </a:spcAft>
              <a:buSzPts val="1400"/>
              <a:buNone/>
            </a:pPr>
            <a:endParaRPr lang="fr-CA" sz="1200" dirty="0">
              <a:solidFill>
                <a:srgbClr val="0D266D"/>
              </a:solidFill>
            </a:endParaRPr>
          </a:p>
          <a:p>
            <a:pPr marL="0" lvl="0" indent="0" algn="l" rtl="0">
              <a:lnSpc>
                <a:spcPct val="100000"/>
              </a:lnSpc>
              <a:spcBef>
                <a:spcPts val="0"/>
              </a:spcBef>
              <a:spcAft>
                <a:spcPts val="0"/>
              </a:spcAft>
              <a:buSzPts val="1400"/>
              <a:buNone/>
            </a:pPr>
            <a:endParaRPr lang="fr-CA" sz="1200" dirty="0">
              <a:solidFill>
                <a:srgbClr val="0D266D"/>
              </a:solidFill>
            </a:endParaRPr>
          </a:p>
        </p:txBody>
      </p:sp>
      <p:sp>
        <p:nvSpPr>
          <p:cNvPr id="535" name="Google Shape;535;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43</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43" name="Google Shape;543;p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0" name="Google Shape;10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a:extLst>
            <a:ext uri="{FF2B5EF4-FFF2-40B4-BE49-F238E27FC236}">
              <a16:creationId xmlns:a16="http://schemas.microsoft.com/office/drawing/2014/main" id="{04832560-E9D7-41D6-00F4-74260B9C2F66}"/>
            </a:ext>
          </a:extLst>
        </p:cNvPr>
        <p:cNvGrpSpPr/>
        <p:nvPr/>
      </p:nvGrpSpPr>
      <p:grpSpPr>
        <a:xfrm>
          <a:off x="0" y="0"/>
          <a:ext cx="0" cy="0"/>
          <a:chOff x="0" y="0"/>
          <a:chExt cx="0" cy="0"/>
        </a:xfrm>
      </p:grpSpPr>
      <p:sp>
        <p:nvSpPr>
          <p:cNvPr id="104" name="Google Shape;104;p6:notes">
            <a:extLst>
              <a:ext uri="{FF2B5EF4-FFF2-40B4-BE49-F238E27FC236}">
                <a16:creationId xmlns:a16="http://schemas.microsoft.com/office/drawing/2014/main" id="{E0AA1E58-EE07-9447-5167-46201950585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6:notes">
            <a:extLst>
              <a:ext uri="{FF2B5EF4-FFF2-40B4-BE49-F238E27FC236}">
                <a16:creationId xmlns:a16="http://schemas.microsoft.com/office/drawing/2014/main" id="{F634DEA1-AAA6-A70E-66CD-41316D21C6E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A" sz="4000" dirty="0">
              <a:solidFill>
                <a:schemeClr val="dk1"/>
              </a:solidFill>
            </a:endParaRPr>
          </a:p>
        </p:txBody>
      </p:sp>
      <p:sp>
        <p:nvSpPr>
          <p:cNvPr id="106" name="Google Shape;106;p6:notes">
            <a:extLst>
              <a:ext uri="{FF2B5EF4-FFF2-40B4-BE49-F238E27FC236}">
                <a16:creationId xmlns:a16="http://schemas.microsoft.com/office/drawing/2014/main" id="{81E4C991-BF27-F6B2-4249-A808A225EBB3}"/>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6</a:t>
            </a:fld>
            <a:endParaRPr/>
          </a:p>
        </p:txBody>
      </p:sp>
    </p:spTree>
    <p:extLst>
      <p:ext uri="{BB962C8B-B14F-4D97-AF65-F5344CB8AC3E}">
        <p14:creationId xmlns:p14="http://schemas.microsoft.com/office/powerpoint/2010/main" val="986255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a:extLst>
            <a:ext uri="{FF2B5EF4-FFF2-40B4-BE49-F238E27FC236}">
              <a16:creationId xmlns:a16="http://schemas.microsoft.com/office/drawing/2014/main" id="{CD8CA29B-BBE9-C2A7-3B64-9824038A96A4}"/>
            </a:ext>
          </a:extLst>
        </p:cNvPr>
        <p:cNvGrpSpPr/>
        <p:nvPr/>
      </p:nvGrpSpPr>
      <p:grpSpPr>
        <a:xfrm>
          <a:off x="0" y="0"/>
          <a:ext cx="0" cy="0"/>
          <a:chOff x="0" y="0"/>
          <a:chExt cx="0" cy="0"/>
        </a:xfrm>
      </p:grpSpPr>
      <p:sp>
        <p:nvSpPr>
          <p:cNvPr id="258" name="Google Shape;258;p26:notes">
            <a:extLst>
              <a:ext uri="{FF2B5EF4-FFF2-40B4-BE49-F238E27FC236}">
                <a16:creationId xmlns:a16="http://schemas.microsoft.com/office/drawing/2014/main" id="{47B323A9-0A41-9031-41FE-B0A6047C3451}"/>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26:notes">
            <a:extLst>
              <a:ext uri="{FF2B5EF4-FFF2-40B4-BE49-F238E27FC236}">
                <a16:creationId xmlns:a16="http://schemas.microsoft.com/office/drawing/2014/main" id="{932408F2-AAB8-7696-29CE-DFE91E1082D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A" b="1" dirty="0"/>
              <a:t>Informations additionnelles de la diapositive 6.</a:t>
            </a:r>
            <a:endParaRPr lang="fr-CA" dirty="0"/>
          </a:p>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237124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a:extLst>
            <a:ext uri="{FF2B5EF4-FFF2-40B4-BE49-F238E27FC236}">
              <a16:creationId xmlns:a16="http://schemas.microsoft.com/office/drawing/2014/main" id="{0E6EE5E3-C69F-FF00-F542-F4998624F302}"/>
            </a:ext>
          </a:extLst>
        </p:cNvPr>
        <p:cNvGrpSpPr/>
        <p:nvPr/>
      </p:nvGrpSpPr>
      <p:grpSpPr>
        <a:xfrm>
          <a:off x="0" y="0"/>
          <a:ext cx="0" cy="0"/>
          <a:chOff x="0" y="0"/>
          <a:chExt cx="0" cy="0"/>
        </a:xfrm>
      </p:grpSpPr>
      <p:sp>
        <p:nvSpPr>
          <p:cNvPr id="456" name="Google Shape;456;p40:notes">
            <a:extLst>
              <a:ext uri="{FF2B5EF4-FFF2-40B4-BE49-F238E27FC236}">
                <a16:creationId xmlns:a16="http://schemas.microsoft.com/office/drawing/2014/main" id="{268551CB-E3E7-1510-3B41-C71852EB7CE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7" name="Google Shape;457;p40:notes">
            <a:extLst>
              <a:ext uri="{FF2B5EF4-FFF2-40B4-BE49-F238E27FC236}">
                <a16:creationId xmlns:a16="http://schemas.microsoft.com/office/drawing/2014/main" id="{22A47249-4384-AB12-C188-3D69FFD5C34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CA" b="1" dirty="0">
                <a:solidFill>
                  <a:schemeClr val="dk1"/>
                </a:solidFill>
              </a:rPr>
              <a:t>Les bonnes réponses sont surlignées en gris.</a:t>
            </a:r>
            <a:endParaRPr b="1" dirty="0"/>
          </a:p>
          <a:p>
            <a:pPr marL="0" lvl="0" indent="0" algn="l" rtl="0">
              <a:lnSpc>
                <a:spcPct val="100000"/>
              </a:lnSpc>
              <a:spcBef>
                <a:spcPts val="0"/>
              </a:spcBef>
              <a:spcAft>
                <a:spcPts val="0"/>
              </a:spcAft>
              <a:buSzPts val="1400"/>
              <a:buNone/>
            </a:pPr>
            <a:endParaRPr b="1" dirty="0"/>
          </a:p>
          <a:p>
            <a:pPr marL="0" lvl="0" indent="0" algn="l" rtl="0">
              <a:lnSpc>
                <a:spcPct val="100000"/>
              </a:lnSpc>
              <a:spcBef>
                <a:spcPts val="0"/>
              </a:spcBef>
              <a:spcAft>
                <a:spcPts val="0"/>
              </a:spcAft>
              <a:buSzPts val="1400"/>
              <a:buNone/>
            </a:pPr>
            <a:endParaRPr b="1" dirty="0"/>
          </a:p>
          <a:p>
            <a:pPr marL="0" lvl="0" indent="0" algn="l" rtl="0">
              <a:lnSpc>
                <a:spcPct val="100000"/>
              </a:lnSpc>
              <a:spcBef>
                <a:spcPts val="0"/>
              </a:spcBef>
              <a:spcAft>
                <a:spcPts val="0"/>
              </a:spcAft>
              <a:buSzPts val="1400"/>
              <a:buNone/>
            </a:pPr>
            <a:endParaRPr b="0" dirty="0"/>
          </a:p>
        </p:txBody>
      </p:sp>
      <p:sp>
        <p:nvSpPr>
          <p:cNvPr id="458" name="Google Shape;458;p40:notes">
            <a:extLst>
              <a:ext uri="{FF2B5EF4-FFF2-40B4-BE49-F238E27FC236}">
                <a16:creationId xmlns:a16="http://schemas.microsoft.com/office/drawing/2014/main" id="{44211DCB-E325-AF78-4433-2DF22685EBA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CA"/>
              <a:t>8</a:t>
            </a:fld>
            <a:endParaRPr/>
          </a:p>
        </p:txBody>
      </p:sp>
    </p:spTree>
    <p:extLst>
      <p:ext uri="{BB962C8B-B14F-4D97-AF65-F5344CB8AC3E}">
        <p14:creationId xmlns:p14="http://schemas.microsoft.com/office/powerpoint/2010/main" val="279513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image" Target="../media/image21.png"/><Relationship Id="rId3" Type="http://schemas.openxmlformats.org/officeDocument/2006/relationships/image" Target="../media/image6.svg"/><Relationship Id="rId21" Type="http://schemas.openxmlformats.org/officeDocument/2006/relationships/image" Target="../media/image24.svg"/><Relationship Id="rId7" Type="http://schemas.openxmlformats.org/officeDocument/2006/relationships/image" Target="../media/image10.svg"/><Relationship Id="rId12" Type="http://schemas.openxmlformats.org/officeDocument/2006/relationships/image" Target="../media/image15.png"/><Relationship Id="rId17" Type="http://schemas.openxmlformats.org/officeDocument/2006/relationships/image" Target="../media/image20.sv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5" Type="http://schemas.openxmlformats.org/officeDocument/2006/relationships/image" Target="../media/image18.svg"/><Relationship Id="rId10" Type="http://schemas.openxmlformats.org/officeDocument/2006/relationships/image" Target="../media/image13.png"/><Relationship Id="rId19" Type="http://schemas.openxmlformats.org/officeDocument/2006/relationships/image" Target="../media/image22.svg"/><Relationship Id="rId4" Type="http://schemas.openxmlformats.org/officeDocument/2006/relationships/image" Target="../media/image7.png"/><Relationship Id="rId9" Type="http://schemas.openxmlformats.org/officeDocument/2006/relationships/image" Target="../media/image12.svg"/><Relationship Id="rId14" Type="http://schemas.openxmlformats.org/officeDocument/2006/relationships/image" Target="../media/image17.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ge titr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83479" y="491705"/>
            <a:ext cx="4920292" cy="1845065"/>
          </a:xfrm>
        </p:spPr>
        <p:txBody>
          <a:bodyPr anchor="b">
            <a:noAutofit/>
          </a:bodyPr>
          <a:lstStyle>
            <a:lvl1pPr algn="r">
              <a:defRPr sz="6500">
                <a:solidFill>
                  <a:srgbClr val="D60B41"/>
                </a:solidFill>
              </a:defRPr>
            </a:lvl1pPr>
          </a:lstStyle>
          <a:p>
            <a:r>
              <a:rPr lang="fr-FR" dirty="0"/>
              <a:t>Cliquez et modifiez le</a:t>
            </a:r>
            <a:endParaRPr lang="en-US" dirty="0"/>
          </a:p>
        </p:txBody>
      </p:sp>
      <p:sp>
        <p:nvSpPr>
          <p:cNvPr id="3" name="Subtitle 2"/>
          <p:cNvSpPr>
            <a:spLocks noGrp="1"/>
          </p:cNvSpPr>
          <p:nvPr>
            <p:ph type="subTitle" idx="1"/>
          </p:nvPr>
        </p:nvSpPr>
        <p:spPr>
          <a:xfrm>
            <a:off x="4312129" y="2338013"/>
            <a:ext cx="4291642" cy="930409"/>
          </a:xfrm>
        </p:spPr>
        <p:txBody>
          <a:bodyPr>
            <a:normAutofit/>
          </a:bodyPr>
          <a:lstStyle>
            <a:lvl1pPr marL="0" indent="0" algn="r">
              <a:lnSpc>
                <a:spcPct val="100000"/>
              </a:lnSpc>
              <a:spcBef>
                <a:spcPts val="0"/>
              </a:spcBef>
              <a:buNone/>
              <a:defRPr sz="1800">
                <a:solidFill>
                  <a:srgbClr val="D60B4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CA"/>
              <a:t>Modifier le style des sous-titres du masque</a:t>
            </a:r>
            <a:endParaRPr lang="en-US" dirty="0"/>
          </a:p>
        </p:txBody>
      </p:sp>
    </p:spTree>
    <p:extLst>
      <p:ext uri="{BB962C8B-B14F-4D97-AF65-F5344CB8AC3E}">
        <p14:creationId xmlns:p14="http://schemas.microsoft.com/office/powerpoint/2010/main" val="2129030816"/>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ge contenu - liste à puces" preserve="1" userDrawn="1">
  <p:cSld name="Rétroaction">
    <p:spTree>
      <p:nvGrpSpPr>
        <p:cNvPr id="1" name="Shape 15"/>
        <p:cNvGrpSpPr/>
        <p:nvPr/>
      </p:nvGrpSpPr>
      <p:grpSpPr>
        <a:xfrm>
          <a:off x="0" y="0"/>
          <a:ext cx="0" cy="0"/>
          <a:chOff x="0" y="0"/>
          <a:chExt cx="0" cy="0"/>
        </a:xfrm>
      </p:grpSpPr>
      <p:sp>
        <p:nvSpPr>
          <p:cNvPr id="12" name="Rectangle 11">
            <a:extLst>
              <a:ext uri="{FF2B5EF4-FFF2-40B4-BE49-F238E27FC236}">
                <a16:creationId xmlns:a16="http://schemas.microsoft.com/office/drawing/2014/main" id="{698C1099-682A-C255-27D5-C35B92A3A773}"/>
              </a:ext>
            </a:extLst>
          </p:cNvPr>
          <p:cNvSpPr/>
          <p:nvPr userDrawn="1"/>
        </p:nvSpPr>
        <p:spPr>
          <a:xfrm>
            <a:off x="0" y="0"/>
            <a:ext cx="9144000" cy="1337094"/>
          </a:xfrm>
          <a:prstGeom prst="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7" name="Google Shape;17;p54"/>
          <p:cNvSpPr txBox="1">
            <a:spLocks noGrp="1"/>
          </p:cNvSpPr>
          <p:nvPr>
            <p:ph type="title" hasCustomPrompt="1"/>
          </p:nvPr>
        </p:nvSpPr>
        <p:spPr>
          <a:xfrm>
            <a:off x="1766656" y="363757"/>
            <a:ext cx="6748694" cy="60957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60B41"/>
              </a:buClr>
              <a:buSzPts val="3000"/>
              <a:buFont typeface="Play"/>
              <a:buNone/>
              <a:defRPr sz="3000">
                <a:solidFill>
                  <a:srgbClr val="D60B4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fr-CA" dirty="0"/>
              <a:t>Rétroaction</a:t>
            </a:r>
            <a:endParaRPr dirty="0"/>
          </a:p>
        </p:txBody>
      </p:sp>
      <p:sp>
        <p:nvSpPr>
          <p:cNvPr id="18" name="Google Shape;18;p54"/>
          <p:cNvSpPr txBox="1">
            <a:spLocks noGrp="1"/>
          </p:cNvSpPr>
          <p:nvPr>
            <p:ph type="body" idx="1"/>
          </p:nvPr>
        </p:nvSpPr>
        <p:spPr>
          <a:xfrm>
            <a:off x="820198" y="1833323"/>
            <a:ext cx="7695151" cy="319135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Font typeface="Arial"/>
              <a:buChar char="›"/>
              <a:defRPr/>
            </a:lvl1pPr>
            <a:lvl2pPr marL="914400" lvl="1" indent="-381000" algn="l">
              <a:lnSpc>
                <a:spcPct val="90000"/>
              </a:lnSpc>
              <a:spcBef>
                <a:spcPts val="500"/>
              </a:spcBef>
              <a:spcAft>
                <a:spcPts val="0"/>
              </a:spcAft>
              <a:buClr>
                <a:schemeClr val="dk1"/>
              </a:buClr>
              <a:buSzPts val="2400"/>
              <a:buFont typeface="Arial"/>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pic>
        <p:nvPicPr>
          <p:cNvPr id="3" name="Graphique 2">
            <a:extLst>
              <a:ext uri="{FF2B5EF4-FFF2-40B4-BE49-F238E27FC236}">
                <a16:creationId xmlns:a16="http://schemas.microsoft.com/office/drawing/2014/main" id="{E981AB93-C843-7598-8053-D01E7004CB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81851" y="48432"/>
            <a:ext cx="954916" cy="1240227"/>
          </a:xfrm>
          <a:prstGeom prst="rect">
            <a:avLst/>
          </a:prstGeom>
        </p:spPr>
      </p:pic>
    </p:spTree>
    <p:extLst>
      <p:ext uri="{BB962C8B-B14F-4D97-AF65-F5344CB8AC3E}">
        <p14:creationId xmlns:p14="http://schemas.microsoft.com/office/powerpoint/2010/main" val="3439328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5"/>
        <p:cNvGrpSpPr/>
        <p:nvPr/>
      </p:nvGrpSpPr>
      <p:grpSpPr>
        <a:xfrm>
          <a:off x="0" y="0"/>
          <a:ext cx="0" cy="0"/>
          <a:chOff x="0" y="0"/>
          <a:chExt cx="0" cy="0"/>
        </a:xfrm>
      </p:grpSpPr>
      <p:sp>
        <p:nvSpPr>
          <p:cNvPr id="26" name="Google Shape;26;p56"/>
          <p:cNvSpPr txBox="1">
            <a:spLocks noGrp="1"/>
          </p:cNvSpPr>
          <p:nvPr>
            <p:ph type="title"/>
          </p:nvPr>
        </p:nvSpPr>
        <p:spPr>
          <a:xfrm>
            <a:off x="311700" y="593367"/>
            <a:ext cx="8520600" cy="763600"/>
          </a:xfrm>
          <a:prstGeom prst="rect">
            <a:avLst/>
          </a:prstGeom>
          <a:noFill/>
          <a:ln>
            <a:noFill/>
          </a:ln>
        </p:spPr>
        <p:txBody>
          <a:bodyPr spcFirstLastPara="1" wrap="square" lIns="91425" tIns="91425" rIns="91425" bIns="91425" anchor="t" anchorCtr="0">
            <a:normAutofit/>
          </a:bodyPr>
          <a:lstStyle>
            <a:lvl1pPr lvl="0" algn="l">
              <a:lnSpc>
                <a:spcPct val="90000"/>
              </a:lnSpc>
              <a:spcBef>
                <a:spcPts val="0"/>
              </a:spcBef>
              <a:spcAft>
                <a:spcPts val="0"/>
              </a:spcAft>
              <a:buClr>
                <a:schemeClr val="dk1"/>
              </a:buClr>
              <a:buSzPts val="2800"/>
              <a:buFont typeface="Play"/>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56"/>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rmAutofit/>
          </a:bodyPr>
          <a:lstStyle>
            <a:lvl1pPr marL="457200" lvl="0" indent="-342900" algn="l">
              <a:lnSpc>
                <a:spcPct val="90000"/>
              </a:lnSpc>
              <a:spcBef>
                <a:spcPts val="0"/>
              </a:spcBef>
              <a:spcAft>
                <a:spcPts val="0"/>
              </a:spcAft>
              <a:buClr>
                <a:schemeClr val="dk1"/>
              </a:buClr>
              <a:buSzPts val="1800"/>
              <a:buChar char="●"/>
              <a:defRPr/>
            </a:lvl1pPr>
            <a:lvl2pPr marL="914400" lvl="1" indent="-317500" algn="l">
              <a:lnSpc>
                <a:spcPct val="90000"/>
              </a:lnSpc>
              <a:spcBef>
                <a:spcPts val="0"/>
              </a:spcBef>
              <a:spcAft>
                <a:spcPts val="0"/>
              </a:spcAft>
              <a:buClr>
                <a:schemeClr val="dk1"/>
              </a:buClr>
              <a:buSzPts val="1400"/>
              <a:buChar char="○"/>
              <a:defRPr/>
            </a:lvl2pPr>
            <a:lvl3pPr marL="1371600" lvl="2" indent="-317500" algn="l">
              <a:lnSpc>
                <a:spcPct val="90000"/>
              </a:lnSpc>
              <a:spcBef>
                <a:spcPts val="0"/>
              </a:spcBef>
              <a:spcAft>
                <a:spcPts val="0"/>
              </a:spcAft>
              <a:buClr>
                <a:schemeClr val="dk1"/>
              </a:buClr>
              <a:buSzPts val="1400"/>
              <a:buChar char="■"/>
              <a:defRPr/>
            </a:lvl3pPr>
            <a:lvl4pPr marL="1828800" lvl="3" indent="-317500" algn="l">
              <a:lnSpc>
                <a:spcPct val="90000"/>
              </a:lnSpc>
              <a:spcBef>
                <a:spcPts val="0"/>
              </a:spcBef>
              <a:spcAft>
                <a:spcPts val="0"/>
              </a:spcAft>
              <a:buClr>
                <a:schemeClr val="dk1"/>
              </a:buClr>
              <a:buSzPts val="1400"/>
              <a:buChar char="●"/>
              <a:defRPr/>
            </a:lvl4pPr>
            <a:lvl5pPr marL="2286000" lvl="4" indent="-317500" algn="l">
              <a:lnSpc>
                <a:spcPct val="90000"/>
              </a:lnSpc>
              <a:spcBef>
                <a:spcPts val="0"/>
              </a:spcBef>
              <a:spcAft>
                <a:spcPts val="0"/>
              </a:spcAft>
              <a:buClr>
                <a:schemeClr val="dk1"/>
              </a:buClr>
              <a:buSzPts val="1400"/>
              <a:buChar char="○"/>
              <a:defRPr/>
            </a:lvl5pPr>
            <a:lvl6pPr marL="2743200" lvl="5" indent="-317500" algn="l">
              <a:lnSpc>
                <a:spcPct val="90000"/>
              </a:lnSpc>
              <a:spcBef>
                <a:spcPts val="0"/>
              </a:spcBef>
              <a:spcAft>
                <a:spcPts val="0"/>
              </a:spcAft>
              <a:buClr>
                <a:schemeClr val="dk1"/>
              </a:buClr>
              <a:buSzPts val="1400"/>
              <a:buChar char="■"/>
              <a:defRPr/>
            </a:lvl6pPr>
            <a:lvl7pPr marL="3200400" lvl="6" indent="-317500" algn="l">
              <a:lnSpc>
                <a:spcPct val="90000"/>
              </a:lnSpc>
              <a:spcBef>
                <a:spcPts val="0"/>
              </a:spcBef>
              <a:spcAft>
                <a:spcPts val="0"/>
              </a:spcAft>
              <a:buClr>
                <a:schemeClr val="dk1"/>
              </a:buClr>
              <a:buSzPts val="1400"/>
              <a:buChar char="●"/>
              <a:defRPr/>
            </a:lvl7pPr>
            <a:lvl8pPr marL="3657600" lvl="7" indent="-317500" algn="l">
              <a:lnSpc>
                <a:spcPct val="90000"/>
              </a:lnSpc>
              <a:spcBef>
                <a:spcPts val="0"/>
              </a:spcBef>
              <a:spcAft>
                <a:spcPts val="0"/>
              </a:spcAft>
              <a:buClr>
                <a:schemeClr val="dk1"/>
              </a:buClr>
              <a:buSzPts val="1400"/>
              <a:buChar char="○"/>
              <a:defRPr/>
            </a:lvl8pPr>
            <a:lvl9pPr marL="4114800" lvl="8" indent="-317500" algn="l">
              <a:lnSpc>
                <a:spcPct val="90000"/>
              </a:lnSpc>
              <a:spcBef>
                <a:spcPts val="0"/>
              </a:spcBef>
              <a:spcAft>
                <a:spcPts val="0"/>
              </a:spcAft>
              <a:buClr>
                <a:schemeClr val="dk1"/>
              </a:buClr>
              <a:buSzPts val="1400"/>
              <a:buChar char="■"/>
              <a:defRPr/>
            </a:lvl9pPr>
          </a:lstStyle>
          <a:p>
            <a:endParaRPr/>
          </a:p>
        </p:txBody>
      </p:sp>
      <p:sp>
        <p:nvSpPr>
          <p:cNvPr id="28" name="Google Shape;28;p56"/>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extLst>
      <p:ext uri="{BB962C8B-B14F-4D97-AF65-F5344CB8AC3E}">
        <p14:creationId xmlns:p14="http://schemas.microsoft.com/office/powerpoint/2010/main" val="264105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sous-titre">
    <p:spTree>
      <p:nvGrpSpPr>
        <p:cNvPr id="1" name=""/>
        <p:cNvGrpSpPr/>
        <p:nvPr/>
      </p:nvGrpSpPr>
      <p:grpSpPr>
        <a:xfrm>
          <a:off x="0" y="0"/>
          <a:ext cx="0" cy="0"/>
          <a:chOff x="0" y="0"/>
          <a:chExt cx="0" cy="0"/>
        </a:xfrm>
      </p:grpSpPr>
      <p:pic>
        <p:nvPicPr>
          <p:cNvPr id="3" name="Image 2" descr="Une image contenant capture d’écran, conception&#10;&#10;Description générée automatiquement">
            <a:extLst>
              <a:ext uri="{FF2B5EF4-FFF2-40B4-BE49-F238E27FC236}">
                <a16:creationId xmlns:a16="http://schemas.microsoft.com/office/drawing/2014/main" id="{EC79E9B1-67C6-BCF5-7015-16D3F903A925}"/>
              </a:ext>
            </a:extLst>
          </p:cNvPr>
          <p:cNvPicPr>
            <a:picLocks noChangeAspect="1"/>
          </p:cNvPicPr>
          <p:nvPr userDrawn="1"/>
        </p:nvPicPr>
        <p:blipFill>
          <a:blip r:embed="rId2"/>
          <a:stretch>
            <a:fillRect/>
          </a:stretch>
        </p:blipFill>
        <p:spPr>
          <a:xfrm>
            <a:off x="378" y="283"/>
            <a:ext cx="9143244" cy="6857433"/>
          </a:xfrm>
          <a:prstGeom prst="rect">
            <a:avLst/>
          </a:prstGeom>
        </p:spPr>
      </p:pic>
      <p:sp>
        <p:nvSpPr>
          <p:cNvPr id="4" name="Title 1">
            <a:extLst>
              <a:ext uri="{FF2B5EF4-FFF2-40B4-BE49-F238E27FC236}">
                <a16:creationId xmlns:a16="http://schemas.microsoft.com/office/drawing/2014/main" id="{009C0CB8-ECF0-198A-0625-CD80C7BF534D}"/>
              </a:ext>
            </a:extLst>
          </p:cNvPr>
          <p:cNvSpPr>
            <a:spLocks noGrp="1"/>
          </p:cNvSpPr>
          <p:nvPr>
            <p:ph type="title" hasCustomPrompt="1"/>
          </p:nvPr>
        </p:nvSpPr>
        <p:spPr>
          <a:xfrm>
            <a:off x="4356340" y="365125"/>
            <a:ext cx="4159010" cy="5440451"/>
          </a:xfrm>
        </p:spPr>
        <p:txBody>
          <a:bodyPr/>
          <a:lstStyle>
            <a:lvl1pPr algn="r">
              <a:defRPr>
                <a:solidFill>
                  <a:srgbClr val="D60B41"/>
                </a:solidFill>
              </a:defRPr>
            </a:lvl1pPr>
          </a:lstStyle>
          <a:p>
            <a:r>
              <a:rPr lang="fr-FR" dirty="0"/>
              <a:t>Sous-titre</a:t>
            </a:r>
            <a:endParaRPr lang="en-US" dirty="0"/>
          </a:p>
        </p:txBody>
      </p:sp>
      <p:pic>
        <p:nvPicPr>
          <p:cNvPr id="5" name="Image 4" descr="Une image contenant clipart, illustration, dessin, Graphique&#10;&#10;Description générée automatiquement">
            <a:extLst>
              <a:ext uri="{FF2B5EF4-FFF2-40B4-BE49-F238E27FC236}">
                <a16:creationId xmlns:a16="http://schemas.microsoft.com/office/drawing/2014/main" id="{CE35C130-16F5-1BE3-F375-B748445571B0}"/>
              </a:ext>
            </a:extLst>
          </p:cNvPr>
          <p:cNvPicPr>
            <a:picLocks noChangeAspect="1"/>
          </p:cNvPicPr>
          <p:nvPr userDrawn="1"/>
        </p:nvPicPr>
        <p:blipFill>
          <a:blip r:embed="rId3"/>
          <a:stretch>
            <a:fillRect/>
          </a:stretch>
        </p:blipFill>
        <p:spPr>
          <a:xfrm>
            <a:off x="-654536" y="1860490"/>
            <a:ext cx="5106365" cy="4632384"/>
          </a:xfrm>
          <a:prstGeom prst="rect">
            <a:avLst/>
          </a:prstGeom>
        </p:spPr>
      </p:pic>
    </p:spTree>
    <p:extLst>
      <p:ext uri="{BB962C8B-B14F-4D97-AF65-F5344CB8AC3E}">
        <p14:creationId xmlns:p14="http://schemas.microsoft.com/office/powerpoint/2010/main" val="2042544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sous-titre-2">
    <p:spTree>
      <p:nvGrpSpPr>
        <p:cNvPr id="1" name=""/>
        <p:cNvGrpSpPr/>
        <p:nvPr/>
      </p:nvGrpSpPr>
      <p:grpSpPr>
        <a:xfrm>
          <a:off x="0" y="0"/>
          <a:ext cx="0" cy="0"/>
          <a:chOff x="0" y="0"/>
          <a:chExt cx="0" cy="0"/>
        </a:xfrm>
      </p:grpSpPr>
      <p:pic>
        <p:nvPicPr>
          <p:cNvPr id="3" name="Image 2" descr="Une image contenant capture d’écran, conception&#10;&#10;Description générée automatiquement">
            <a:extLst>
              <a:ext uri="{FF2B5EF4-FFF2-40B4-BE49-F238E27FC236}">
                <a16:creationId xmlns:a16="http://schemas.microsoft.com/office/drawing/2014/main" id="{0357E0ED-7D12-F5FE-1B6C-E8428E3F3E0A}"/>
              </a:ext>
            </a:extLst>
          </p:cNvPr>
          <p:cNvPicPr>
            <a:picLocks noChangeAspect="1"/>
          </p:cNvPicPr>
          <p:nvPr userDrawn="1"/>
        </p:nvPicPr>
        <p:blipFill>
          <a:blip r:embed="rId2"/>
          <a:stretch>
            <a:fillRect/>
          </a:stretch>
        </p:blipFill>
        <p:spPr>
          <a:xfrm>
            <a:off x="378" y="283"/>
            <a:ext cx="9143244" cy="6857433"/>
          </a:xfrm>
          <a:prstGeom prst="rect">
            <a:avLst/>
          </a:prstGeom>
        </p:spPr>
      </p:pic>
      <p:sp>
        <p:nvSpPr>
          <p:cNvPr id="4" name="Title 1">
            <a:extLst>
              <a:ext uri="{FF2B5EF4-FFF2-40B4-BE49-F238E27FC236}">
                <a16:creationId xmlns:a16="http://schemas.microsoft.com/office/drawing/2014/main" id="{5A6AE799-C56E-39E7-9242-F3486C9CEA48}"/>
              </a:ext>
            </a:extLst>
          </p:cNvPr>
          <p:cNvSpPr>
            <a:spLocks noGrp="1"/>
          </p:cNvSpPr>
          <p:nvPr>
            <p:ph type="title" hasCustomPrompt="1"/>
          </p:nvPr>
        </p:nvSpPr>
        <p:spPr>
          <a:xfrm>
            <a:off x="4356340" y="365125"/>
            <a:ext cx="4159010" cy="5440451"/>
          </a:xfrm>
        </p:spPr>
        <p:txBody>
          <a:bodyPr/>
          <a:lstStyle>
            <a:lvl1pPr algn="r">
              <a:defRPr>
                <a:solidFill>
                  <a:srgbClr val="D60B41"/>
                </a:solidFill>
              </a:defRPr>
            </a:lvl1pPr>
          </a:lstStyle>
          <a:p>
            <a:r>
              <a:rPr lang="fr-FR" dirty="0"/>
              <a:t>Sous-titre</a:t>
            </a:r>
            <a:endParaRPr lang="en-US" dirty="0"/>
          </a:p>
        </p:txBody>
      </p:sp>
      <p:pic>
        <p:nvPicPr>
          <p:cNvPr id="5" name="Image 4">
            <a:extLst>
              <a:ext uri="{FF2B5EF4-FFF2-40B4-BE49-F238E27FC236}">
                <a16:creationId xmlns:a16="http://schemas.microsoft.com/office/drawing/2014/main" id="{63DFD912-E0B0-0899-37C3-440154909509}"/>
              </a:ext>
            </a:extLst>
          </p:cNvPr>
          <p:cNvPicPr>
            <a:picLocks noChangeAspect="1"/>
          </p:cNvPicPr>
          <p:nvPr userDrawn="1"/>
        </p:nvPicPr>
        <p:blipFill>
          <a:blip r:embed="rId3"/>
          <a:srcRect/>
          <a:stretch/>
        </p:blipFill>
        <p:spPr>
          <a:xfrm>
            <a:off x="-1950728" y="1908760"/>
            <a:ext cx="8258175" cy="5324349"/>
          </a:xfrm>
          <a:prstGeom prst="rect">
            <a:avLst/>
          </a:prstGeom>
        </p:spPr>
      </p:pic>
    </p:spTree>
    <p:extLst>
      <p:ext uri="{BB962C8B-B14F-4D97-AF65-F5344CB8AC3E}">
        <p14:creationId xmlns:p14="http://schemas.microsoft.com/office/powerpoint/2010/main" val="3197841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sous-titre-3">
    <p:spTree>
      <p:nvGrpSpPr>
        <p:cNvPr id="1" name=""/>
        <p:cNvGrpSpPr/>
        <p:nvPr/>
      </p:nvGrpSpPr>
      <p:grpSpPr>
        <a:xfrm>
          <a:off x="0" y="0"/>
          <a:ext cx="0" cy="0"/>
          <a:chOff x="0" y="0"/>
          <a:chExt cx="0" cy="0"/>
        </a:xfrm>
      </p:grpSpPr>
      <p:pic>
        <p:nvPicPr>
          <p:cNvPr id="3" name="Image 2" descr="Une image contenant capture d’écran, conception&#10;&#10;Description générée automatiquement">
            <a:extLst>
              <a:ext uri="{FF2B5EF4-FFF2-40B4-BE49-F238E27FC236}">
                <a16:creationId xmlns:a16="http://schemas.microsoft.com/office/drawing/2014/main" id="{99CFBC9B-96A4-7E0C-0919-49A1B8ECA2E9}"/>
              </a:ext>
            </a:extLst>
          </p:cNvPr>
          <p:cNvPicPr>
            <a:picLocks noChangeAspect="1"/>
          </p:cNvPicPr>
          <p:nvPr userDrawn="1"/>
        </p:nvPicPr>
        <p:blipFill>
          <a:blip r:embed="rId2"/>
          <a:stretch>
            <a:fillRect/>
          </a:stretch>
        </p:blipFill>
        <p:spPr>
          <a:xfrm>
            <a:off x="378" y="283"/>
            <a:ext cx="9143244" cy="6857433"/>
          </a:xfrm>
          <a:prstGeom prst="rect">
            <a:avLst/>
          </a:prstGeom>
        </p:spPr>
      </p:pic>
      <p:sp>
        <p:nvSpPr>
          <p:cNvPr id="5" name="Title 1">
            <a:extLst>
              <a:ext uri="{FF2B5EF4-FFF2-40B4-BE49-F238E27FC236}">
                <a16:creationId xmlns:a16="http://schemas.microsoft.com/office/drawing/2014/main" id="{41CC44BE-C423-5863-6901-8186C6EFF62F}"/>
              </a:ext>
            </a:extLst>
          </p:cNvPr>
          <p:cNvSpPr>
            <a:spLocks noGrp="1"/>
          </p:cNvSpPr>
          <p:nvPr>
            <p:ph type="title" hasCustomPrompt="1"/>
          </p:nvPr>
        </p:nvSpPr>
        <p:spPr>
          <a:xfrm>
            <a:off x="4356340" y="365125"/>
            <a:ext cx="4159010" cy="5440451"/>
          </a:xfrm>
        </p:spPr>
        <p:txBody>
          <a:bodyPr/>
          <a:lstStyle>
            <a:lvl1pPr algn="r">
              <a:defRPr>
                <a:solidFill>
                  <a:srgbClr val="D60B41"/>
                </a:solidFill>
              </a:defRPr>
            </a:lvl1pPr>
          </a:lstStyle>
          <a:p>
            <a:r>
              <a:rPr lang="fr-FR" dirty="0"/>
              <a:t>Sous-titre</a:t>
            </a:r>
            <a:endParaRPr lang="en-US" dirty="0"/>
          </a:p>
        </p:txBody>
      </p:sp>
      <p:pic>
        <p:nvPicPr>
          <p:cNvPr id="6" name="Image 5">
            <a:extLst>
              <a:ext uri="{FF2B5EF4-FFF2-40B4-BE49-F238E27FC236}">
                <a16:creationId xmlns:a16="http://schemas.microsoft.com/office/drawing/2014/main" id="{D00ECE6C-FBC2-C959-C5ED-66E6621C098A}"/>
              </a:ext>
            </a:extLst>
          </p:cNvPr>
          <p:cNvPicPr>
            <a:picLocks noChangeAspect="1"/>
          </p:cNvPicPr>
          <p:nvPr userDrawn="1"/>
        </p:nvPicPr>
        <p:blipFill>
          <a:blip r:embed="rId3"/>
          <a:stretch>
            <a:fillRect/>
          </a:stretch>
        </p:blipFill>
        <p:spPr>
          <a:xfrm>
            <a:off x="-3734179" y="1799109"/>
            <a:ext cx="11011279" cy="5620341"/>
          </a:xfrm>
          <a:prstGeom prst="rect">
            <a:avLst/>
          </a:prstGeom>
        </p:spPr>
      </p:pic>
    </p:spTree>
    <p:extLst>
      <p:ext uri="{BB962C8B-B14F-4D97-AF65-F5344CB8AC3E}">
        <p14:creationId xmlns:p14="http://schemas.microsoft.com/office/powerpoint/2010/main" val="3772458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ge contenu - liste à puce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C57C5D-4444-3764-6A46-D75A219073ED}"/>
              </a:ext>
            </a:extLst>
          </p:cNvPr>
          <p:cNvSpPr/>
          <p:nvPr/>
        </p:nvSpPr>
        <p:spPr>
          <a:xfrm>
            <a:off x="0" y="0"/>
            <a:ext cx="9144000" cy="1337094"/>
          </a:xfrm>
          <a:prstGeom prst="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1C7E6EAA-EB12-E883-B506-47ECA331FBEB}"/>
              </a:ext>
            </a:extLst>
          </p:cNvPr>
          <p:cNvSpPr>
            <a:spLocks noGrp="1"/>
          </p:cNvSpPr>
          <p:nvPr>
            <p:ph type="title"/>
          </p:nvPr>
        </p:nvSpPr>
        <p:spPr>
          <a:xfrm>
            <a:off x="2698812" y="363757"/>
            <a:ext cx="5816538" cy="609579"/>
          </a:xfrm>
        </p:spPr>
        <p:txBody>
          <a:bodyPr>
            <a:normAutofit/>
          </a:bodyPr>
          <a:lstStyle>
            <a:lvl1pPr algn="l">
              <a:defRPr sz="3000">
                <a:solidFill>
                  <a:srgbClr val="D60B41"/>
                </a:solidFill>
              </a:defRPr>
            </a:lvl1pPr>
          </a:lstStyle>
          <a:p>
            <a:r>
              <a:rPr lang="fr-CA" dirty="0"/>
              <a:t>Modifier le style du titre</a:t>
            </a:r>
          </a:p>
        </p:txBody>
      </p:sp>
      <p:sp>
        <p:nvSpPr>
          <p:cNvPr id="4" name="Espace réservé du contenu 3">
            <a:extLst>
              <a:ext uri="{FF2B5EF4-FFF2-40B4-BE49-F238E27FC236}">
                <a16:creationId xmlns:a16="http://schemas.microsoft.com/office/drawing/2014/main" id="{74C43B81-1ACA-ADF0-FBED-A3F4555186C4}"/>
              </a:ext>
            </a:extLst>
          </p:cNvPr>
          <p:cNvSpPr>
            <a:spLocks noGrp="1"/>
          </p:cNvSpPr>
          <p:nvPr>
            <p:ph sz="quarter" idx="10"/>
          </p:nvPr>
        </p:nvSpPr>
        <p:spPr>
          <a:xfrm>
            <a:off x="820198" y="1833323"/>
            <a:ext cx="7695151" cy="3191354"/>
          </a:xfrm>
        </p:spPr>
        <p:txBody>
          <a:bodyPr/>
          <a:lstStyle>
            <a:lvl1pPr marL="457200" indent="-457200">
              <a:buFont typeface="Aptos" panose="020B0004020202020204" pitchFamily="34" charset="0"/>
              <a:buChar char="›"/>
              <a:defRPr/>
            </a:lvl1pPr>
            <a:lvl2pPr marL="685800" indent="-228600">
              <a:buFont typeface="Aptos" panose="020B0004020202020204" pitchFamily="34" charset="0"/>
              <a:buChar char="•"/>
              <a:defRPr/>
            </a:lvl2p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CA" dirty="0"/>
          </a:p>
        </p:txBody>
      </p:sp>
      <p:cxnSp>
        <p:nvCxnSpPr>
          <p:cNvPr id="3" name="Connecteur droit 2">
            <a:extLst>
              <a:ext uri="{FF2B5EF4-FFF2-40B4-BE49-F238E27FC236}">
                <a16:creationId xmlns:a16="http://schemas.microsoft.com/office/drawing/2014/main" id="{1C3746A5-2A57-9BE2-4498-118880341865}"/>
              </a:ext>
            </a:extLst>
          </p:cNvPr>
          <p:cNvCxnSpPr>
            <a:cxnSpLocks/>
          </p:cNvCxnSpPr>
          <p:nvPr userDrawn="1"/>
        </p:nvCxnSpPr>
        <p:spPr>
          <a:xfrm>
            <a:off x="258792" y="6494243"/>
            <a:ext cx="8479766" cy="27327"/>
          </a:xfrm>
          <a:prstGeom prst="line">
            <a:avLst/>
          </a:prstGeom>
          <a:ln>
            <a:solidFill>
              <a:srgbClr val="D60B41"/>
            </a:solidFill>
          </a:ln>
        </p:spPr>
        <p:style>
          <a:lnRef idx="1">
            <a:schemeClr val="accent1"/>
          </a:lnRef>
          <a:fillRef idx="0">
            <a:schemeClr val="accent1"/>
          </a:fillRef>
          <a:effectRef idx="0">
            <a:schemeClr val="accent1"/>
          </a:effectRef>
          <a:fontRef idx="minor">
            <a:schemeClr val="tx1"/>
          </a:fontRef>
        </p:style>
      </p:cxnSp>
      <p:sp>
        <p:nvSpPr>
          <p:cNvPr id="6" name="Google Shape;19;p54">
            <a:extLst>
              <a:ext uri="{FF2B5EF4-FFF2-40B4-BE49-F238E27FC236}">
                <a16:creationId xmlns:a16="http://schemas.microsoft.com/office/drawing/2014/main" id="{A5070218-DDCB-2368-F5ED-E75A42D6C744}"/>
              </a:ext>
            </a:extLst>
          </p:cNvPr>
          <p:cNvSpPr txBox="1">
            <a:spLocks noGrp="1"/>
          </p:cNvSpPr>
          <p:nvPr>
            <p:ph type="body" idx="2" hasCustomPrompt="1"/>
          </p:nvPr>
        </p:nvSpPr>
        <p:spPr>
          <a:xfrm>
            <a:off x="0" y="6280150"/>
            <a:ext cx="2898775" cy="302874"/>
          </a:xfrm>
          <a:prstGeom prst="rect">
            <a:avLst/>
          </a:prstGeom>
          <a:solidFill>
            <a:schemeClr val="bg1"/>
          </a:solidFill>
          <a:ln>
            <a:noFill/>
          </a:ln>
        </p:spPr>
        <p:txBody>
          <a:bodyPr spcFirstLastPara="1" wrap="none" lIns="0" tIns="0" rIns="0" bIns="0" anchor="ctr" anchorCtr="0">
            <a:noAutofit/>
          </a:bodyPr>
          <a:lstStyle>
            <a:lvl1pPr marL="457200" lvl="0" indent="-228600" algn="l">
              <a:lnSpc>
                <a:spcPct val="90000"/>
              </a:lnSpc>
              <a:spcBef>
                <a:spcPts val="1000"/>
              </a:spcBef>
              <a:spcAft>
                <a:spcPts val="0"/>
              </a:spcAft>
              <a:buClr>
                <a:srgbClr val="D60B41"/>
              </a:buClr>
              <a:buSzPts val="1200"/>
              <a:buNone/>
              <a:defRPr sz="1200">
                <a:solidFill>
                  <a:srgbClr val="D60B41"/>
                </a:solidFill>
              </a:defRPr>
            </a:lvl1pPr>
            <a:lvl2pPr marL="914400" lvl="1" indent="-228600" algn="l">
              <a:lnSpc>
                <a:spcPct val="90000"/>
              </a:lnSpc>
              <a:spcBef>
                <a:spcPts val="500"/>
              </a:spcBef>
              <a:spcAft>
                <a:spcPts val="0"/>
              </a:spcAft>
              <a:buClr>
                <a:schemeClr val="dk1"/>
              </a:buClr>
              <a:buSzPts val="1200"/>
              <a:buNone/>
              <a:defRPr sz="12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200"/>
              <a:buNone/>
              <a:defRPr sz="1200"/>
            </a:lvl4pPr>
            <a:lvl5pPr marL="2286000" lvl="4" indent="-228600" algn="l">
              <a:lnSpc>
                <a:spcPct val="90000"/>
              </a:lnSpc>
              <a:spcBef>
                <a:spcPts val="500"/>
              </a:spcBef>
              <a:spcAft>
                <a:spcPts val="0"/>
              </a:spcAft>
              <a:buClr>
                <a:schemeClr val="dk1"/>
              </a:buClr>
              <a:buSzPts val="1200"/>
              <a:buNone/>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marL="457200" marR="0" lvl="0" indent="-228600" algn="l" defTabSz="914400" rtl="0" eaLnBrk="1" fontAlgn="auto" latinLnBrk="0" hangingPunct="1">
              <a:lnSpc>
                <a:spcPct val="90000"/>
              </a:lnSpc>
              <a:spcBef>
                <a:spcPts val="1000"/>
              </a:spcBef>
              <a:spcAft>
                <a:spcPts val="0"/>
              </a:spcAft>
              <a:buClr>
                <a:srgbClr val="D60B41"/>
              </a:buClr>
              <a:buSzPts val="1200"/>
              <a:buFont typeface="Arial" panose="020B0604020202020204" pitchFamily="34" charset="0"/>
              <a:buNone/>
              <a:tabLst/>
              <a:defRPr/>
            </a:pPr>
            <a:r>
              <a:rPr lang="fr-CA" dirty="0"/>
              <a:t>Maladie coronarienne </a:t>
            </a:r>
            <a:r>
              <a:rPr lang="fr-CA" dirty="0" err="1"/>
              <a:t>athérosclérotique</a:t>
            </a:r>
            <a:r>
              <a:rPr lang="fr-CA" dirty="0"/>
              <a:t> </a:t>
            </a:r>
          </a:p>
        </p:txBody>
      </p:sp>
    </p:spTree>
    <p:extLst>
      <p:ext uri="{BB962C8B-B14F-4D97-AF65-F5344CB8AC3E}">
        <p14:creationId xmlns:p14="http://schemas.microsoft.com/office/powerpoint/2010/main" val="39042239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age tablea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C57C5D-4444-3764-6A46-D75A219073ED}"/>
              </a:ext>
            </a:extLst>
          </p:cNvPr>
          <p:cNvSpPr/>
          <p:nvPr/>
        </p:nvSpPr>
        <p:spPr>
          <a:xfrm>
            <a:off x="0" y="0"/>
            <a:ext cx="9144000" cy="1337094"/>
          </a:xfrm>
          <a:prstGeom prst="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re 1">
            <a:extLst>
              <a:ext uri="{FF2B5EF4-FFF2-40B4-BE49-F238E27FC236}">
                <a16:creationId xmlns:a16="http://schemas.microsoft.com/office/drawing/2014/main" id="{1C7E6EAA-EB12-E883-B506-47ECA331FBEB}"/>
              </a:ext>
            </a:extLst>
          </p:cNvPr>
          <p:cNvSpPr>
            <a:spLocks noGrp="1"/>
          </p:cNvSpPr>
          <p:nvPr>
            <p:ph type="title"/>
          </p:nvPr>
        </p:nvSpPr>
        <p:spPr>
          <a:xfrm>
            <a:off x="1354914" y="363757"/>
            <a:ext cx="7160436" cy="609579"/>
          </a:xfrm>
        </p:spPr>
        <p:txBody>
          <a:bodyPr>
            <a:normAutofit/>
          </a:bodyPr>
          <a:lstStyle>
            <a:lvl1pPr algn="r">
              <a:defRPr sz="3000">
                <a:solidFill>
                  <a:srgbClr val="D60B41"/>
                </a:solidFill>
              </a:defRPr>
            </a:lvl1pPr>
          </a:lstStyle>
          <a:p>
            <a:r>
              <a:rPr lang="fr-CA"/>
              <a:t>Modifier le style du titre</a:t>
            </a:r>
            <a:endParaRPr lang="fr-CA" dirty="0"/>
          </a:p>
        </p:txBody>
      </p:sp>
      <p:graphicFrame>
        <p:nvGraphicFramePr>
          <p:cNvPr id="3" name="Tableau 2">
            <a:extLst>
              <a:ext uri="{FF2B5EF4-FFF2-40B4-BE49-F238E27FC236}">
                <a16:creationId xmlns:a16="http://schemas.microsoft.com/office/drawing/2014/main" id="{22605038-E5D3-23E2-E0E9-3AA5517EBEE7}"/>
              </a:ext>
            </a:extLst>
          </p:cNvPr>
          <p:cNvGraphicFramePr>
            <a:graphicFrameLocks noGrp="1"/>
          </p:cNvGraphicFramePr>
          <p:nvPr>
            <p:extLst>
              <p:ext uri="{D42A27DB-BD31-4B8C-83A1-F6EECF244321}">
                <p14:modId xmlns:p14="http://schemas.microsoft.com/office/powerpoint/2010/main" val="3471161641"/>
              </p:ext>
            </p:extLst>
          </p:nvPr>
        </p:nvGraphicFramePr>
        <p:xfrm>
          <a:off x="1524000" y="2509520"/>
          <a:ext cx="6096000" cy="222504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3411734017"/>
                    </a:ext>
                  </a:extLst>
                </a:gridCol>
                <a:gridCol w="1524000">
                  <a:extLst>
                    <a:ext uri="{9D8B030D-6E8A-4147-A177-3AD203B41FA5}">
                      <a16:colId xmlns:a16="http://schemas.microsoft.com/office/drawing/2014/main" val="3570384537"/>
                    </a:ext>
                  </a:extLst>
                </a:gridCol>
                <a:gridCol w="1524000">
                  <a:extLst>
                    <a:ext uri="{9D8B030D-6E8A-4147-A177-3AD203B41FA5}">
                      <a16:colId xmlns:a16="http://schemas.microsoft.com/office/drawing/2014/main" val="1245038614"/>
                    </a:ext>
                  </a:extLst>
                </a:gridCol>
                <a:gridCol w="1524000">
                  <a:extLst>
                    <a:ext uri="{9D8B030D-6E8A-4147-A177-3AD203B41FA5}">
                      <a16:colId xmlns:a16="http://schemas.microsoft.com/office/drawing/2014/main" val="2464462048"/>
                    </a:ext>
                  </a:extLst>
                </a:gridCol>
              </a:tblGrid>
              <a:tr h="370840">
                <a:tc>
                  <a:txBody>
                    <a:bodyPr/>
                    <a:lstStyle/>
                    <a:p>
                      <a:endParaRPr lang="fr-CA"/>
                    </a:p>
                  </a:txBody>
                  <a:tcPr>
                    <a:solidFill>
                      <a:srgbClr val="0D266D"/>
                    </a:solidFill>
                  </a:tcPr>
                </a:tc>
                <a:tc>
                  <a:txBody>
                    <a:bodyPr/>
                    <a:lstStyle/>
                    <a:p>
                      <a:endParaRPr lang="fr-CA"/>
                    </a:p>
                  </a:txBody>
                  <a:tcPr>
                    <a:solidFill>
                      <a:srgbClr val="0D266D"/>
                    </a:solidFill>
                  </a:tcPr>
                </a:tc>
                <a:tc>
                  <a:txBody>
                    <a:bodyPr/>
                    <a:lstStyle/>
                    <a:p>
                      <a:endParaRPr lang="fr-CA"/>
                    </a:p>
                  </a:txBody>
                  <a:tcPr>
                    <a:solidFill>
                      <a:srgbClr val="0D266D"/>
                    </a:solidFill>
                  </a:tcPr>
                </a:tc>
                <a:tc>
                  <a:txBody>
                    <a:bodyPr/>
                    <a:lstStyle/>
                    <a:p>
                      <a:endParaRPr lang="fr-CA" dirty="0"/>
                    </a:p>
                  </a:txBody>
                  <a:tcPr>
                    <a:solidFill>
                      <a:srgbClr val="0D266D"/>
                    </a:solidFill>
                  </a:tcPr>
                </a:tc>
                <a:extLst>
                  <a:ext uri="{0D108BD9-81ED-4DB2-BD59-A6C34878D82A}">
                    <a16:rowId xmlns:a16="http://schemas.microsoft.com/office/drawing/2014/main" val="1328894886"/>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extLst>
                  <a:ext uri="{0D108BD9-81ED-4DB2-BD59-A6C34878D82A}">
                    <a16:rowId xmlns:a16="http://schemas.microsoft.com/office/drawing/2014/main" val="3126520108"/>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dirty="0"/>
                    </a:p>
                  </a:txBody>
                  <a:tcPr>
                    <a:solidFill>
                      <a:srgbClr val="CAE7F5">
                        <a:alpha val="50196"/>
                      </a:srgbClr>
                    </a:solidFill>
                  </a:tcPr>
                </a:tc>
                <a:extLst>
                  <a:ext uri="{0D108BD9-81ED-4DB2-BD59-A6C34878D82A}">
                    <a16:rowId xmlns:a16="http://schemas.microsoft.com/office/drawing/2014/main" val="1878216991"/>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extLst>
                  <a:ext uri="{0D108BD9-81ED-4DB2-BD59-A6C34878D82A}">
                    <a16:rowId xmlns:a16="http://schemas.microsoft.com/office/drawing/2014/main" val="1288927255"/>
                  </a:ext>
                </a:extLst>
              </a:tr>
              <a:tr h="370840">
                <a:tc>
                  <a:txBody>
                    <a:bodyPr/>
                    <a:lstStyle/>
                    <a:p>
                      <a:endParaRPr lang="fr-CA"/>
                    </a:p>
                  </a:txBody>
                  <a:tcPr>
                    <a:solidFill>
                      <a:srgbClr val="CAE7F5"/>
                    </a:solidFill>
                  </a:tcPr>
                </a:tc>
                <a:tc>
                  <a:txBody>
                    <a:bodyPr/>
                    <a:lstStyle/>
                    <a:p>
                      <a:endParaRPr lang="fr-CA" dirty="0"/>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dirty="0"/>
                    </a:p>
                  </a:txBody>
                  <a:tcPr>
                    <a:solidFill>
                      <a:srgbClr val="CAE7F5">
                        <a:alpha val="50196"/>
                      </a:srgbClr>
                    </a:solidFill>
                  </a:tcPr>
                </a:tc>
                <a:extLst>
                  <a:ext uri="{0D108BD9-81ED-4DB2-BD59-A6C34878D82A}">
                    <a16:rowId xmlns:a16="http://schemas.microsoft.com/office/drawing/2014/main" val="3429435266"/>
                  </a:ext>
                </a:extLst>
              </a:tr>
              <a:tr h="370840">
                <a:tc>
                  <a:txBody>
                    <a:bodyPr/>
                    <a:lstStyle/>
                    <a:p>
                      <a:endParaRPr lang="fr-CA"/>
                    </a:p>
                  </a:txBody>
                  <a:tcPr>
                    <a:solidFill>
                      <a:srgbClr val="CAE7F5"/>
                    </a:solidFill>
                  </a:tcPr>
                </a:tc>
                <a:tc>
                  <a:txBody>
                    <a:bodyPr/>
                    <a:lstStyle/>
                    <a:p>
                      <a:endParaRPr lang="fr-CA"/>
                    </a:p>
                  </a:txBody>
                  <a:tcPr>
                    <a:solidFill>
                      <a:srgbClr val="CAE7F5">
                        <a:alpha val="50196"/>
                      </a:srgbClr>
                    </a:solidFill>
                  </a:tcPr>
                </a:tc>
                <a:tc>
                  <a:txBody>
                    <a:bodyPr/>
                    <a:lstStyle/>
                    <a:p>
                      <a:endParaRPr lang="fr-CA"/>
                    </a:p>
                  </a:txBody>
                  <a:tcPr>
                    <a:solidFill>
                      <a:srgbClr val="CAE7F5">
                        <a:alpha val="50196"/>
                      </a:srgbClr>
                    </a:solidFill>
                  </a:tcPr>
                </a:tc>
                <a:tc>
                  <a:txBody>
                    <a:bodyPr/>
                    <a:lstStyle/>
                    <a:p>
                      <a:endParaRPr lang="fr-CA" dirty="0"/>
                    </a:p>
                  </a:txBody>
                  <a:tcPr>
                    <a:solidFill>
                      <a:srgbClr val="CAE7F5">
                        <a:alpha val="50196"/>
                      </a:srgbClr>
                    </a:solidFill>
                  </a:tcPr>
                </a:tc>
                <a:extLst>
                  <a:ext uri="{0D108BD9-81ED-4DB2-BD59-A6C34878D82A}">
                    <a16:rowId xmlns:a16="http://schemas.microsoft.com/office/drawing/2014/main" val="2438742399"/>
                  </a:ext>
                </a:extLst>
              </a:tr>
            </a:tbl>
          </a:graphicData>
        </a:graphic>
      </p:graphicFrame>
      <p:cxnSp>
        <p:nvCxnSpPr>
          <p:cNvPr id="4" name="Connecteur droit 3">
            <a:extLst>
              <a:ext uri="{FF2B5EF4-FFF2-40B4-BE49-F238E27FC236}">
                <a16:creationId xmlns:a16="http://schemas.microsoft.com/office/drawing/2014/main" id="{1293290A-17D9-071B-D692-2DAE28B9DEAF}"/>
              </a:ext>
            </a:extLst>
          </p:cNvPr>
          <p:cNvCxnSpPr>
            <a:cxnSpLocks/>
          </p:cNvCxnSpPr>
          <p:nvPr userDrawn="1"/>
        </p:nvCxnSpPr>
        <p:spPr>
          <a:xfrm>
            <a:off x="258792" y="6494243"/>
            <a:ext cx="8479766" cy="27327"/>
          </a:xfrm>
          <a:prstGeom prst="line">
            <a:avLst/>
          </a:prstGeom>
          <a:ln>
            <a:solidFill>
              <a:srgbClr val="D60B41"/>
            </a:solidFill>
          </a:ln>
        </p:spPr>
        <p:style>
          <a:lnRef idx="1">
            <a:schemeClr val="accent1"/>
          </a:lnRef>
          <a:fillRef idx="0">
            <a:schemeClr val="accent1"/>
          </a:fillRef>
          <a:effectRef idx="0">
            <a:schemeClr val="accent1"/>
          </a:effectRef>
          <a:fontRef idx="minor">
            <a:schemeClr val="tx1"/>
          </a:fontRef>
        </p:style>
      </p:cxnSp>
      <p:sp>
        <p:nvSpPr>
          <p:cNvPr id="6" name="Google Shape;19;p54">
            <a:extLst>
              <a:ext uri="{FF2B5EF4-FFF2-40B4-BE49-F238E27FC236}">
                <a16:creationId xmlns:a16="http://schemas.microsoft.com/office/drawing/2014/main" id="{605A5E16-A64C-6D8D-9690-3911C09CF358}"/>
              </a:ext>
            </a:extLst>
          </p:cNvPr>
          <p:cNvSpPr txBox="1">
            <a:spLocks noGrp="1"/>
          </p:cNvSpPr>
          <p:nvPr>
            <p:ph type="body" idx="2" hasCustomPrompt="1"/>
          </p:nvPr>
        </p:nvSpPr>
        <p:spPr>
          <a:xfrm>
            <a:off x="0" y="6280150"/>
            <a:ext cx="2898775" cy="302874"/>
          </a:xfrm>
          <a:prstGeom prst="rect">
            <a:avLst/>
          </a:prstGeom>
          <a:solidFill>
            <a:schemeClr val="bg1"/>
          </a:solidFill>
          <a:ln>
            <a:noFill/>
          </a:ln>
        </p:spPr>
        <p:txBody>
          <a:bodyPr spcFirstLastPara="1" wrap="none" lIns="0" tIns="0" rIns="0" bIns="0" anchor="ctr" anchorCtr="0">
            <a:noAutofit/>
          </a:bodyPr>
          <a:lstStyle>
            <a:lvl1pPr marL="457200" lvl="0" indent="-228600" algn="l">
              <a:lnSpc>
                <a:spcPct val="90000"/>
              </a:lnSpc>
              <a:spcBef>
                <a:spcPts val="1000"/>
              </a:spcBef>
              <a:spcAft>
                <a:spcPts val="0"/>
              </a:spcAft>
              <a:buClr>
                <a:srgbClr val="D60B41"/>
              </a:buClr>
              <a:buSzPts val="1200"/>
              <a:buNone/>
              <a:defRPr sz="1200">
                <a:solidFill>
                  <a:srgbClr val="D60B41"/>
                </a:solidFill>
              </a:defRPr>
            </a:lvl1pPr>
            <a:lvl2pPr marL="914400" lvl="1" indent="-228600" algn="l">
              <a:lnSpc>
                <a:spcPct val="90000"/>
              </a:lnSpc>
              <a:spcBef>
                <a:spcPts val="500"/>
              </a:spcBef>
              <a:spcAft>
                <a:spcPts val="0"/>
              </a:spcAft>
              <a:buClr>
                <a:schemeClr val="dk1"/>
              </a:buClr>
              <a:buSzPts val="1200"/>
              <a:buNone/>
              <a:defRPr sz="12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200"/>
              <a:buNone/>
              <a:defRPr sz="1200"/>
            </a:lvl4pPr>
            <a:lvl5pPr marL="2286000" lvl="4" indent="-228600" algn="l">
              <a:lnSpc>
                <a:spcPct val="90000"/>
              </a:lnSpc>
              <a:spcBef>
                <a:spcPts val="500"/>
              </a:spcBef>
              <a:spcAft>
                <a:spcPts val="0"/>
              </a:spcAft>
              <a:buClr>
                <a:schemeClr val="dk1"/>
              </a:buClr>
              <a:buSzPts val="1200"/>
              <a:buNone/>
              <a:defRPr sz="12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marL="457200" marR="0" lvl="0" indent="-228600" algn="l" defTabSz="914400" rtl="0" eaLnBrk="1" fontAlgn="auto" latinLnBrk="0" hangingPunct="1">
              <a:lnSpc>
                <a:spcPct val="90000"/>
              </a:lnSpc>
              <a:spcBef>
                <a:spcPts val="1000"/>
              </a:spcBef>
              <a:spcAft>
                <a:spcPts val="0"/>
              </a:spcAft>
              <a:buClr>
                <a:srgbClr val="D60B41"/>
              </a:buClr>
              <a:buSzPts val="1200"/>
              <a:buFont typeface="Arial" panose="020B0604020202020204" pitchFamily="34" charset="0"/>
              <a:buNone/>
              <a:tabLst/>
              <a:defRPr/>
            </a:pPr>
            <a:r>
              <a:rPr lang="fr-CA" dirty="0"/>
              <a:t>Maladie coronarienne </a:t>
            </a:r>
            <a:r>
              <a:rPr lang="fr-CA" dirty="0" err="1"/>
              <a:t>athérosclérotique</a:t>
            </a:r>
            <a:r>
              <a:rPr lang="fr-CA" dirty="0"/>
              <a:t> </a:t>
            </a:r>
          </a:p>
        </p:txBody>
      </p:sp>
    </p:spTree>
    <p:extLst>
      <p:ext uri="{BB962C8B-B14F-4D97-AF65-F5344CB8AC3E}">
        <p14:creationId xmlns:p14="http://schemas.microsoft.com/office/powerpoint/2010/main" val="1876445268"/>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xemple d'icônes">
    <p:spTree>
      <p:nvGrpSpPr>
        <p:cNvPr id="1" name=""/>
        <p:cNvGrpSpPr/>
        <p:nvPr/>
      </p:nvGrpSpPr>
      <p:grpSpPr>
        <a:xfrm>
          <a:off x="0" y="0"/>
          <a:ext cx="0" cy="0"/>
          <a:chOff x="0" y="0"/>
          <a:chExt cx="0" cy="0"/>
        </a:xfrm>
      </p:grpSpPr>
      <p:pic>
        <p:nvPicPr>
          <p:cNvPr id="4" name="Graphique 3" descr="Rythme cardiaque avec un remplissage uni">
            <a:extLst>
              <a:ext uri="{FF2B5EF4-FFF2-40B4-BE49-F238E27FC236}">
                <a16:creationId xmlns:a16="http://schemas.microsoft.com/office/drawing/2014/main" id="{217386AE-8C34-C302-FE41-9A0A11803B3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67819" y="3413165"/>
            <a:ext cx="1492370" cy="1492370"/>
          </a:xfrm>
          <a:prstGeom prst="rect">
            <a:avLst/>
          </a:prstGeom>
        </p:spPr>
      </p:pic>
      <p:pic>
        <p:nvPicPr>
          <p:cNvPr id="6" name="Graphique 5" descr="Cœur avec battements avec un remplissage uni">
            <a:extLst>
              <a:ext uri="{FF2B5EF4-FFF2-40B4-BE49-F238E27FC236}">
                <a16:creationId xmlns:a16="http://schemas.microsoft.com/office/drawing/2014/main" id="{80D6BD87-1E6C-8F18-6CFA-7D240D7F37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55011" y="3003410"/>
            <a:ext cx="1302589" cy="1302589"/>
          </a:xfrm>
          <a:prstGeom prst="rect">
            <a:avLst/>
          </a:prstGeom>
        </p:spPr>
      </p:pic>
      <p:pic>
        <p:nvPicPr>
          <p:cNvPr id="8" name="Graphique 7" descr="Médical avec un remplissage uni">
            <a:extLst>
              <a:ext uri="{FF2B5EF4-FFF2-40B4-BE49-F238E27FC236}">
                <a16:creationId xmlns:a16="http://schemas.microsoft.com/office/drawing/2014/main" id="{129771A2-4D50-EA29-98CE-49BF746D334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35132" y="2787750"/>
            <a:ext cx="1371600" cy="1371600"/>
          </a:xfrm>
          <a:prstGeom prst="rect">
            <a:avLst/>
          </a:prstGeom>
        </p:spPr>
      </p:pic>
      <p:pic>
        <p:nvPicPr>
          <p:cNvPr id="10" name="Graphique 9" descr="RCR avec un remplissage uni">
            <a:extLst>
              <a:ext uri="{FF2B5EF4-FFF2-40B4-BE49-F238E27FC236}">
                <a16:creationId xmlns:a16="http://schemas.microsoft.com/office/drawing/2014/main" id="{7DBF0F23-3946-D45A-B513-99F3E41B0CA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839166" y="2498765"/>
            <a:ext cx="914400" cy="914400"/>
          </a:xfrm>
          <a:prstGeom prst="rect">
            <a:avLst/>
          </a:prstGeom>
        </p:spPr>
      </p:pic>
      <p:pic>
        <p:nvPicPr>
          <p:cNvPr id="12" name="Graphique 11" descr="Médecine avec un remplissage uni">
            <a:extLst>
              <a:ext uri="{FF2B5EF4-FFF2-40B4-BE49-F238E27FC236}">
                <a16:creationId xmlns:a16="http://schemas.microsoft.com/office/drawing/2014/main" id="{36315338-9411-6FF3-10D2-63E01D05C60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010619" y="2041565"/>
            <a:ext cx="914400" cy="914400"/>
          </a:xfrm>
          <a:prstGeom prst="rect">
            <a:avLst/>
          </a:prstGeom>
        </p:spPr>
      </p:pic>
      <p:pic>
        <p:nvPicPr>
          <p:cNvPr id="14" name="Graphique 13" descr="Stéthoscope avec un remplissage uni">
            <a:extLst>
              <a:ext uri="{FF2B5EF4-FFF2-40B4-BE49-F238E27FC236}">
                <a16:creationId xmlns:a16="http://schemas.microsoft.com/office/drawing/2014/main" id="{69F95BDD-13FF-951A-1C81-C03A1B46737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066026" y="2183901"/>
            <a:ext cx="914400" cy="914400"/>
          </a:xfrm>
          <a:prstGeom prst="rect">
            <a:avLst/>
          </a:prstGeom>
        </p:spPr>
      </p:pic>
      <p:pic>
        <p:nvPicPr>
          <p:cNvPr id="16" name="Graphique 15" descr="ADN avec un remplissage uni">
            <a:extLst>
              <a:ext uri="{FF2B5EF4-FFF2-40B4-BE49-F238E27FC236}">
                <a16:creationId xmlns:a16="http://schemas.microsoft.com/office/drawing/2014/main" id="{A0A40B9D-6FC3-E750-4535-C5D8FB09DC9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237721" y="2546210"/>
            <a:ext cx="914400" cy="914400"/>
          </a:xfrm>
          <a:prstGeom prst="rect">
            <a:avLst/>
          </a:prstGeom>
        </p:spPr>
      </p:pic>
      <p:pic>
        <p:nvPicPr>
          <p:cNvPr id="18" name="Graphique 17" descr="Seringue avec un remplissage uni">
            <a:extLst>
              <a:ext uri="{FF2B5EF4-FFF2-40B4-BE49-F238E27FC236}">
                <a16:creationId xmlns:a16="http://schemas.microsoft.com/office/drawing/2014/main" id="{841FB85D-B49B-2118-7535-7EF11933C76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487646" y="3391599"/>
            <a:ext cx="914400" cy="914400"/>
          </a:xfrm>
          <a:prstGeom prst="rect">
            <a:avLst/>
          </a:prstGeom>
        </p:spPr>
      </p:pic>
      <p:pic>
        <p:nvPicPr>
          <p:cNvPr id="20" name="Graphique 19" descr="Ambulance avec un remplissage uni">
            <a:extLst>
              <a:ext uri="{FF2B5EF4-FFF2-40B4-BE49-F238E27FC236}">
                <a16:creationId xmlns:a16="http://schemas.microsoft.com/office/drawing/2014/main" id="{C702B380-A252-3D88-0A58-2CC3E43671C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943600" y="3838755"/>
            <a:ext cx="914400" cy="914400"/>
          </a:xfrm>
          <a:prstGeom prst="rect">
            <a:avLst/>
          </a:prstGeom>
        </p:spPr>
      </p:pic>
      <p:pic>
        <p:nvPicPr>
          <p:cNvPr id="22" name="Graphique 21" descr="Femme médecin avec un remplissage uni">
            <a:extLst>
              <a:ext uri="{FF2B5EF4-FFF2-40B4-BE49-F238E27FC236}">
                <a16:creationId xmlns:a16="http://schemas.microsoft.com/office/drawing/2014/main" id="{46BB7107-4F2E-DE08-3A93-B4A6C1E44A94}"/>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589665" y="1832375"/>
            <a:ext cx="914400" cy="914400"/>
          </a:xfrm>
          <a:prstGeom prst="rect">
            <a:avLst/>
          </a:prstGeom>
        </p:spPr>
      </p:pic>
    </p:spTree>
    <p:extLst>
      <p:ext uri="{BB962C8B-B14F-4D97-AF65-F5344CB8AC3E}">
        <p14:creationId xmlns:p14="http://schemas.microsoft.com/office/powerpoint/2010/main" val="361815290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age de fin">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ED49C40-4449-2462-F026-CEAD91A51270}"/>
              </a:ext>
            </a:extLst>
          </p:cNvPr>
          <p:cNvPicPr>
            <a:picLocks noChangeAspect="1"/>
          </p:cNvPicPr>
          <p:nvPr/>
        </p:nvPicPr>
        <p:blipFill>
          <a:blip r:embed="rId2"/>
          <a:srcRect l="-5"/>
          <a:stretch/>
        </p:blipFill>
        <p:spPr>
          <a:xfrm>
            <a:off x="0" y="1"/>
            <a:ext cx="9143621" cy="6866594"/>
          </a:xfrm>
          <a:prstGeom prst="rect">
            <a:avLst/>
          </a:prstGeom>
        </p:spPr>
      </p:pic>
      <p:sp>
        <p:nvSpPr>
          <p:cNvPr id="2" name="Titre 1">
            <a:extLst>
              <a:ext uri="{FF2B5EF4-FFF2-40B4-BE49-F238E27FC236}">
                <a16:creationId xmlns:a16="http://schemas.microsoft.com/office/drawing/2014/main" id="{6EEFDB72-899B-F638-5711-68E36920026D}"/>
              </a:ext>
            </a:extLst>
          </p:cNvPr>
          <p:cNvSpPr>
            <a:spLocks noGrp="1"/>
          </p:cNvSpPr>
          <p:nvPr>
            <p:ph type="title" hasCustomPrompt="1"/>
          </p:nvPr>
        </p:nvSpPr>
        <p:spPr>
          <a:xfrm>
            <a:off x="3640346" y="845310"/>
            <a:ext cx="4149307" cy="736159"/>
          </a:xfrm>
        </p:spPr>
        <p:txBody>
          <a:bodyPr>
            <a:normAutofit/>
          </a:bodyPr>
          <a:lstStyle>
            <a:lvl1pPr algn="r">
              <a:defRPr sz="2800">
                <a:solidFill>
                  <a:srgbClr val="D60B41"/>
                </a:solidFill>
              </a:defRPr>
            </a:lvl1pPr>
          </a:lstStyle>
          <a:p>
            <a:r>
              <a:rPr lang="fr-FR" dirty="0"/>
              <a:t>Hypertension artérielle</a:t>
            </a:r>
            <a:endParaRPr lang="fr-CA" dirty="0"/>
          </a:p>
        </p:txBody>
      </p:sp>
    </p:spTree>
    <p:extLst>
      <p:ext uri="{BB962C8B-B14F-4D97-AF65-F5344CB8AC3E}">
        <p14:creationId xmlns:p14="http://schemas.microsoft.com/office/powerpoint/2010/main" val="1119885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age contenu - liste à puces" userDrawn="1">
  <p:cSld name="1_page contenu - liste à puces">
    <p:spTree>
      <p:nvGrpSpPr>
        <p:cNvPr id="1" name="Shape 15"/>
        <p:cNvGrpSpPr/>
        <p:nvPr/>
      </p:nvGrpSpPr>
      <p:grpSpPr>
        <a:xfrm>
          <a:off x="0" y="0"/>
          <a:ext cx="0" cy="0"/>
          <a:chOff x="0" y="0"/>
          <a:chExt cx="0" cy="0"/>
        </a:xfrm>
      </p:grpSpPr>
      <p:sp>
        <p:nvSpPr>
          <p:cNvPr id="12" name="Rectangle 11">
            <a:extLst>
              <a:ext uri="{FF2B5EF4-FFF2-40B4-BE49-F238E27FC236}">
                <a16:creationId xmlns:a16="http://schemas.microsoft.com/office/drawing/2014/main" id="{698C1099-682A-C255-27D5-C35B92A3A773}"/>
              </a:ext>
            </a:extLst>
          </p:cNvPr>
          <p:cNvSpPr/>
          <p:nvPr userDrawn="1"/>
        </p:nvSpPr>
        <p:spPr>
          <a:xfrm>
            <a:off x="0" y="0"/>
            <a:ext cx="9144000" cy="1337094"/>
          </a:xfrm>
          <a:prstGeom prst="rect">
            <a:avLst/>
          </a:prstGeom>
          <a:solidFill>
            <a:srgbClr val="CAE7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7" name="Google Shape;17;p54"/>
          <p:cNvSpPr txBox="1">
            <a:spLocks noGrp="1"/>
          </p:cNvSpPr>
          <p:nvPr>
            <p:ph type="title"/>
          </p:nvPr>
        </p:nvSpPr>
        <p:spPr>
          <a:xfrm>
            <a:off x="1766656" y="363757"/>
            <a:ext cx="6748694" cy="60957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D60B41"/>
              </a:buClr>
              <a:buSzPts val="3000"/>
              <a:buFont typeface="Play"/>
              <a:buNone/>
              <a:defRPr sz="3000">
                <a:solidFill>
                  <a:srgbClr val="D60B4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8" name="Google Shape;18;p54"/>
          <p:cNvSpPr txBox="1">
            <a:spLocks noGrp="1"/>
          </p:cNvSpPr>
          <p:nvPr>
            <p:ph type="body" idx="1"/>
          </p:nvPr>
        </p:nvSpPr>
        <p:spPr>
          <a:xfrm>
            <a:off x="820198" y="1833323"/>
            <a:ext cx="7695151" cy="319135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Font typeface="Arial"/>
              <a:buChar char="›"/>
              <a:defRPr/>
            </a:lvl1pPr>
            <a:lvl2pPr marL="914400" lvl="1" indent="-381000" algn="l">
              <a:lnSpc>
                <a:spcPct val="90000"/>
              </a:lnSpc>
              <a:spcBef>
                <a:spcPts val="500"/>
              </a:spcBef>
              <a:spcAft>
                <a:spcPts val="0"/>
              </a:spcAft>
              <a:buClr>
                <a:schemeClr val="dk1"/>
              </a:buClr>
              <a:buSzPts val="2400"/>
              <a:buFont typeface="Arial"/>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cxnSp>
        <p:nvCxnSpPr>
          <p:cNvPr id="2" name="Connecteur droit 1">
            <a:extLst>
              <a:ext uri="{FF2B5EF4-FFF2-40B4-BE49-F238E27FC236}">
                <a16:creationId xmlns:a16="http://schemas.microsoft.com/office/drawing/2014/main" id="{1E2D7D95-3B18-B837-0FA7-A9779F109AA1}"/>
              </a:ext>
            </a:extLst>
          </p:cNvPr>
          <p:cNvCxnSpPr>
            <a:cxnSpLocks/>
          </p:cNvCxnSpPr>
          <p:nvPr userDrawn="1"/>
        </p:nvCxnSpPr>
        <p:spPr>
          <a:xfrm>
            <a:off x="3142695" y="6503537"/>
            <a:ext cx="5595863" cy="18033"/>
          </a:xfrm>
          <a:prstGeom prst="line">
            <a:avLst/>
          </a:prstGeom>
          <a:ln>
            <a:solidFill>
              <a:srgbClr val="D60B41"/>
            </a:solidFill>
          </a:ln>
        </p:spPr>
        <p:style>
          <a:lnRef idx="1">
            <a:schemeClr val="accent1"/>
          </a:lnRef>
          <a:fillRef idx="0">
            <a:schemeClr val="accent1"/>
          </a:fillRef>
          <a:effectRef idx="0">
            <a:schemeClr val="accent1"/>
          </a:effectRef>
          <a:fontRef idx="minor">
            <a:schemeClr val="tx1"/>
          </a:fontRef>
        </p:style>
      </p:cxnSp>
      <p:pic>
        <p:nvPicPr>
          <p:cNvPr id="11" name="Google Shape;110;p6" descr="Cœur avec battements avec un remplissage uni">
            <a:extLst>
              <a:ext uri="{FF2B5EF4-FFF2-40B4-BE49-F238E27FC236}">
                <a16:creationId xmlns:a16="http://schemas.microsoft.com/office/drawing/2014/main" id="{E57D1876-1160-DE2B-F128-A8880AB846C4}"/>
              </a:ext>
            </a:extLst>
          </p:cNvPr>
          <p:cNvPicPr preferRelativeResize="0"/>
          <p:nvPr userDrawn="1"/>
        </p:nvPicPr>
        <p:blipFill rotWithShape="1">
          <a:blip r:embed="rId2">
            <a:alphaModFix/>
          </a:blip>
          <a:srcRect/>
          <a:stretch/>
        </p:blipFill>
        <p:spPr>
          <a:xfrm>
            <a:off x="395850" y="47395"/>
            <a:ext cx="1302589" cy="1302589"/>
          </a:xfrm>
          <a:prstGeom prst="rect">
            <a:avLst/>
          </a:prstGeom>
          <a:noFill/>
          <a:ln>
            <a:noFill/>
          </a:ln>
        </p:spPr>
      </p:pic>
      <p:sp>
        <p:nvSpPr>
          <p:cNvPr id="14" name="ZoneTexte 13">
            <a:extLst>
              <a:ext uri="{FF2B5EF4-FFF2-40B4-BE49-F238E27FC236}">
                <a16:creationId xmlns:a16="http://schemas.microsoft.com/office/drawing/2014/main" id="{3D93F023-19E1-ADDD-A7CE-C4496425D6ED}"/>
              </a:ext>
            </a:extLst>
          </p:cNvPr>
          <p:cNvSpPr txBox="1"/>
          <p:nvPr userDrawn="1"/>
        </p:nvSpPr>
        <p:spPr>
          <a:xfrm>
            <a:off x="91335" y="6369249"/>
            <a:ext cx="4576438" cy="259558"/>
          </a:xfrm>
          <a:prstGeom prst="rect">
            <a:avLst/>
          </a:prstGeom>
          <a:noFill/>
        </p:spPr>
        <p:txBody>
          <a:bodyPr wrap="square">
            <a:spAutoFit/>
          </a:bodyPr>
          <a:lstStyle/>
          <a:p>
            <a:pPr marL="457200" marR="0" lvl="0" indent="-228600" algn="l" defTabSz="914400" rtl="0" eaLnBrk="1" fontAlgn="auto" latinLnBrk="0" hangingPunct="1">
              <a:lnSpc>
                <a:spcPct val="90000"/>
              </a:lnSpc>
              <a:spcBef>
                <a:spcPts val="1000"/>
              </a:spcBef>
              <a:spcAft>
                <a:spcPts val="0"/>
              </a:spcAft>
              <a:buClr>
                <a:srgbClr val="D60B41"/>
              </a:buClr>
              <a:buSzPts val="1200"/>
              <a:buFont typeface="Arial" panose="020B0604020202020204" pitchFamily="34" charset="0"/>
              <a:buNone/>
              <a:tabLst/>
              <a:defRPr/>
            </a:pPr>
            <a:r>
              <a:rPr lang="fr-CA" sz="1200" kern="1200" dirty="0">
                <a:solidFill>
                  <a:srgbClr val="D60B41"/>
                </a:solidFill>
                <a:latin typeface="+mn-lt"/>
                <a:ea typeface="+mn-ea"/>
                <a:cs typeface="+mn-cs"/>
              </a:rPr>
              <a:t>Maladie coronarienne </a:t>
            </a:r>
            <a:r>
              <a:rPr lang="fr-CA" sz="1200" kern="1200" dirty="0" err="1">
                <a:solidFill>
                  <a:srgbClr val="D60B41"/>
                </a:solidFill>
                <a:latin typeface="+mn-lt"/>
                <a:ea typeface="+mn-ea"/>
                <a:cs typeface="+mn-cs"/>
              </a:rPr>
              <a:t>athérosclérotique</a:t>
            </a:r>
            <a:endParaRPr lang="fr-CA" sz="1200" kern="1200" dirty="0">
              <a:solidFill>
                <a:srgbClr val="D60B41"/>
              </a:solidFill>
              <a:latin typeface="+mn-lt"/>
              <a:ea typeface="+mn-ea"/>
              <a:cs typeface="+mn-cs"/>
            </a:endParaRPr>
          </a:p>
        </p:txBody>
      </p:sp>
    </p:spTree>
    <p:extLst>
      <p:ext uri="{BB962C8B-B14F-4D97-AF65-F5344CB8AC3E}">
        <p14:creationId xmlns:p14="http://schemas.microsoft.com/office/powerpoint/2010/main" val="1861771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54914" y="365126"/>
            <a:ext cx="7160436" cy="736159"/>
          </a:xfrm>
          <a:prstGeom prst="rect">
            <a:avLst/>
          </a:prstGeom>
        </p:spPr>
        <p:txBody>
          <a:bodyPr vert="horz" lIns="91440" tIns="45720" rIns="91440" bIns="45720" rtlCol="0" anchor="ctr">
            <a:normAutofit/>
          </a:bodyPr>
          <a:lstStyle/>
          <a:p>
            <a:r>
              <a:rPr lang="fr-FR" dirty="0"/>
              <a:t>Titre</a:t>
            </a:r>
            <a:endParaRPr lang="en-US" dirty="0"/>
          </a:p>
        </p:txBody>
      </p:sp>
      <p:sp>
        <p:nvSpPr>
          <p:cNvPr id="3" name="Text Placeholder 2"/>
          <p:cNvSpPr>
            <a:spLocks noGrp="1"/>
          </p:cNvSpPr>
          <p:nvPr>
            <p:ph type="body" idx="1"/>
          </p:nvPr>
        </p:nvSpPr>
        <p:spPr>
          <a:xfrm>
            <a:off x="1354914" y="1348239"/>
            <a:ext cx="7160436" cy="459869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Tree>
    <p:extLst>
      <p:ext uri="{BB962C8B-B14F-4D97-AF65-F5344CB8AC3E}">
        <p14:creationId xmlns:p14="http://schemas.microsoft.com/office/powerpoint/2010/main" val="59948639"/>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7" r:id="rId10"/>
    <p:sldLayoutId id="2147483966"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39.sv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sv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hyperlink" Target="https://creativecommons.org/licenses/by-nc-sa/4.0/deed.fr"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3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hyperlink" Target="https://uqac.ca.panopto.com/Panopto/Pages/Viewer.aspx?id=d14de17b-5a90-4863-b007-b29e00e93a13" TargetMode="External"/><Relationship Id="rId4" Type="http://schemas.openxmlformats.org/officeDocument/2006/relationships/image" Target="../media/image45.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9.xml"/><Relationship Id="rId5" Type="http://schemas.openxmlformats.org/officeDocument/2006/relationships/image" Target="../media/image47.sv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image" Target="../media/image47.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9.xml"/><Relationship Id="rId5" Type="http://schemas.openxmlformats.org/officeDocument/2006/relationships/hyperlink" Target="https://uqac.ca.panopto.com/Panopto/Pages/Viewer.aspx?id=de65b438-3970-4e54-b982-b29e00e93a51" TargetMode="External"/><Relationship Id="rId4" Type="http://schemas.openxmlformats.org/officeDocument/2006/relationships/image" Target="../media/image48.jp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9.xml"/><Relationship Id="rId4" Type="http://schemas.openxmlformats.org/officeDocument/2006/relationships/image" Target="../media/image51.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8" Type="http://schemas.openxmlformats.org/officeDocument/2006/relationships/hyperlink" Target="https://www.merckmanuals.com/fr-ca/professional/troubles-cardiovasculaires/coronaropathie/infarctus-du-myocarde-aigu" TargetMode="External"/><Relationship Id="rId3" Type="http://schemas.openxmlformats.org/officeDocument/2006/relationships/hyperlink" Target="https://doi.org/10.1080/08998280.2016.11929379" TargetMode="External"/><Relationship Id="rId7" Type="http://schemas.openxmlformats.org/officeDocument/2006/relationships/hyperlink" Target="https://www.merckmanuals.com/fr-ca/professional/troubles-cardiovasculaires/coronaropathie/angor-instable" TargetMode="External"/><Relationship Id="rId2" Type="http://schemas.openxmlformats.org/officeDocument/2006/relationships/notesSlide" Target="../notesSlides/notesSlide41.xml"/><Relationship Id="rId1" Type="http://schemas.openxmlformats.org/officeDocument/2006/relationships/slideLayout" Target="../slideLayouts/slideLayout9.xml"/><Relationship Id="rId6" Type="http://schemas.openxmlformats.org/officeDocument/2006/relationships/hyperlink" Target="https://observatoireprevention.org/2023/12/05/les-benefices-cardiovasculaires-associes-a-la-perte-de-poids-corporel/" TargetMode="External"/><Relationship Id="rId5" Type="http://schemas.openxmlformats.org/officeDocument/2006/relationships/hyperlink" Target="https://doi.org/10.1503/cmaj.191108" TargetMode="External"/><Relationship Id="rId4" Type="http://schemas.openxmlformats.org/officeDocument/2006/relationships/hyperlink" Target="https://doi.org/10.1093/eurjpc/zwad246" TargetMode="External"/></Relationships>
</file>

<file path=ppt/slides/_rels/slide43.xml.rels><?xml version="1.0" encoding="UTF-8" standalone="yes"?>
<Relationships xmlns="http://schemas.openxmlformats.org/package/2006/relationships"><Relationship Id="rId8" Type="http://schemas.openxmlformats.org/officeDocument/2006/relationships/hyperlink" Target="https://www.merckmanuals.com/fr-ca/professional/troubles-cardiovasculaires/coronaropathie/angor" TargetMode="External"/><Relationship Id="rId3" Type="http://schemas.openxmlformats.org/officeDocument/2006/relationships/hyperlink" Target="https://dhpp.hpfb-dgpsa.ca/dhpp/resource/16879" TargetMode="External"/><Relationship Id="rId7" Type="http://schemas.openxmlformats.org/officeDocument/2006/relationships/hyperlink" Target="https://pmps.hpfb-dgpsa.ca/dhpp/resource/104312" TargetMode="External"/><Relationship Id="rId2" Type="http://schemas.openxmlformats.org/officeDocument/2006/relationships/notesSlide" Target="../notesSlides/notesSlide42.xml"/><Relationship Id="rId1" Type="http://schemas.openxmlformats.org/officeDocument/2006/relationships/slideLayout" Target="../slideLayouts/slideLayout9.xml"/><Relationship Id="rId6" Type="http://schemas.openxmlformats.org/officeDocument/2006/relationships/hyperlink" Target="https://pmps.hpfb-dgpsa.ca/dhpp/resource/66606" TargetMode="External"/><Relationship Id="rId5" Type="http://schemas.openxmlformats.org/officeDocument/2006/relationships/hyperlink" Target="https://pmps.hpfb-dgpsa.ca/dhpp/resource/91978" TargetMode="External"/><Relationship Id="rId4" Type="http://schemas.openxmlformats.org/officeDocument/2006/relationships/hyperlink" Target="https://pmps.hpfb-dgpsa.ca/dhpp/resource/71404" TargetMode="External"/><Relationship Id="rId9" Type="http://schemas.openxmlformats.org/officeDocument/2006/relationships/hyperlink" Target="https://www.merckmanuals.com/fr-ca/professional/troubles-cardiovasculaires/coronaropathie/pontage-aortocoronarien"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8.xml"/><Relationship Id="rId6" Type="http://schemas.openxmlformats.org/officeDocument/2006/relationships/image" Target="../media/image32.png"/><Relationship Id="rId5" Type="http://schemas.openxmlformats.org/officeDocument/2006/relationships/hyperlink" Target="https://creativecommons.org/licenses/by-nc-sa/4.0/deed.fr" TargetMode="Externa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hyperlink" Target="https://uqac.ca.panopto.com/Panopto/Pages/Viewer.aspx?id=4ccd2bc5-ceaf-4eaf-9138-b29e00e939e9"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pic>
        <p:nvPicPr>
          <p:cNvPr id="62" name="Google Shape;62;p1"/>
          <p:cNvPicPr preferRelativeResize="0"/>
          <p:nvPr/>
        </p:nvPicPr>
        <p:blipFill rotWithShape="1">
          <a:blip r:embed="rId3">
            <a:alphaModFix/>
          </a:blip>
          <a:srcRect l="182" t="640"/>
          <a:stretch/>
        </p:blipFill>
        <p:spPr>
          <a:xfrm>
            <a:off x="1" y="0"/>
            <a:ext cx="9143244" cy="6858002"/>
          </a:xfrm>
          <a:prstGeom prst="rect">
            <a:avLst/>
          </a:prstGeom>
          <a:noFill/>
          <a:ln>
            <a:noFill/>
          </a:ln>
        </p:spPr>
      </p:pic>
      <p:pic>
        <p:nvPicPr>
          <p:cNvPr id="63" name="Google Shape;63;p1" descr="Une image contenant texte, Graphique, Police, graphisme&#10;&#10;Description générée automatiquement"/>
          <p:cNvPicPr preferRelativeResize="0"/>
          <p:nvPr/>
        </p:nvPicPr>
        <p:blipFill rotWithShape="1">
          <a:blip r:embed="rId4">
            <a:alphaModFix/>
          </a:blip>
          <a:srcRect/>
          <a:stretch/>
        </p:blipFill>
        <p:spPr>
          <a:xfrm>
            <a:off x="4715141" y="5826362"/>
            <a:ext cx="2132352" cy="675534"/>
          </a:xfrm>
          <a:prstGeom prst="rect">
            <a:avLst/>
          </a:prstGeom>
          <a:noFill/>
          <a:ln>
            <a:noFill/>
          </a:ln>
        </p:spPr>
      </p:pic>
      <p:sp>
        <p:nvSpPr>
          <p:cNvPr id="64" name="Google Shape;64;p1"/>
          <p:cNvSpPr txBox="1">
            <a:spLocks noGrp="1"/>
          </p:cNvSpPr>
          <p:nvPr>
            <p:ph type="ctrTitle"/>
          </p:nvPr>
        </p:nvSpPr>
        <p:spPr>
          <a:xfrm>
            <a:off x="171237" y="684057"/>
            <a:ext cx="8356713" cy="1845065"/>
          </a:xfrm>
          <a:prstGeom prst="rect">
            <a:avLst/>
          </a:prstGeom>
          <a:noFill/>
          <a:ln>
            <a:noFill/>
          </a:ln>
        </p:spPr>
        <p:txBody>
          <a:bodyPr spcFirstLastPara="1" wrap="square" lIns="91425" tIns="45700" rIns="91425" bIns="45700" anchor="b" anchorCtr="0">
            <a:noAutofit/>
          </a:bodyPr>
          <a:lstStyle/>
          <a:p>
            <a:pPr marL="0" lvl="0" indent="0" algn="r" rtl="0">
              <a:lnSpc>
                <a:spcPct val="90000"/>
              </a:lnSpc>
              <a:spcBef>
                <a:spcPts val="0"/>
              </a:spcBef>
              <a:spcAft>
                <a:spcPts val="0"/>
              </a:spcAft>
              <a:buClr>
                <a:srgbClr val="D60B41"/>
              </a:buClr>
              <a:buSzPts val="5000"/>
              <a:buFont typeface="Play"/>
              <a:buNone/>
            </a:pPr>
            <a:r>
              <a:rPr lang="fr-CA" sz="4500" dirty="0">
                <a:latin typeface="Aptos Display" panose="020B0004020202020204" pitchFamily="34" charset="0"/>
              </a:rPr>
              <a:t>L’exercice et la maladie coronarienne </a:t>
            </a:r>
            <a:r>
              <a:rPr lang="fr-CA" sz="4500" dirty="0" err="1">
                <a:latin typeface="Aptos Display" panose="020B0004020202020204" pitchFamily="34" charset="0"/>
              </a:rPr>
              <a:t>athérosclérotique</a:t>
            </a:r>
            <a:br>
              <a:rPr lang="fr-CA" sz="4500" dirty="0">
                <a:latin typeface="Aptos Display" panose="020B0004020202020204" pitchFamily="34" charset="0"/>
              </a:rPr>
            </a:br>
            <a:r>
              <a:rPr lang="fr-CA" sz="4500" dirty="0">
                <a:latin typeface="Aptos Display" panose="020B0004020202020204" pitchFamily="34" charset="0"/>
              </a:rPr>
              <a:t>Partie 2</a:t>
            </a:r>
            <a:endParaRPr sz="4500" dirty="0">
              <a:latin typeface="Aptos Display" panose="020B0004020202020204" pitchFamily="34" charset="0"/>
            </a:endParaRPr>
          </a:p>
        </p:txBody>
      </p:sp>
      <p:pic>
        <p:nvPicPr>
          <p:cNvPr id="65" name="Google Shape;65;p1" descr="Une image contenant Police, Graphique, logo, typographie&#10;&#10;Description générée automatiquement"/>
          <p:cNvPicPr preferRelativeResize="0"/>
          <p:nvPr/>
        </p:nvPicPr>
        <p:blipFill rotWithShape="1">
          <a:blip r:embed="rId5">
            <a:alphaModFix/>
          </a:blip>
          <a:srcRect/>
          <a:stretch/>
        </p:blipFill>
        <p:spPr>
          <a:xfrm>
            <a:off x="7351420" y="6000534"/>
            <a:ext cx="1176530" cy="36576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9">
          <a:extLst>
            <a:ext uri="{FF2B5EF4-FFF2-40B4-BE49-F238E27FC236}">
              <a16:creationId xmlns:a16="http://schemas.microsoft.com/office/drawing/2014/main" id="{D278A6B1-1881-A3F4-506F-F36CE87FF77E}"/>
            </a:ext>
          </a:extLst>
        </p:cNvPr>
        <p:cNvGrpSpPr/>
        <p:nvPr/>
      </p:nvGrpSpPr>
      <p:grpSpPr>
        <a:xfrm>
          <a:off x="0" y="0"/>
          <a:ext cx="0" cy="0"/>
          <a:chOff x="0" y="0"/>
          <a:chExt cx="0" cy="0"/>
        </a:xfrm>
      </p:grpSpPr>
      <p:sp>
        <p:nvSpPr>
          <p:cNvPr id="460" name="Google Shape;460;p40">
            <a:extLst>
              <a:ext uri="{FF2B5EF4-FFF2-40B4-BE49-F238E27FC236}">
                <a16:creationId xmlns:a16="http://schemas.microsoft.com/office/drawing/2014/main" id="{E4A3DF6E-D41F-260F-69AA-B95B05E3BA14}"/>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Syndrome coronarien aigu</a:t>
            </a:r>
            <a:endParaRPr dirty="0"/>
          </a:p>
        </p:txBody>
      </p:sp>
      <p:sp>
        <p:nvSpPr>
          <p:cNvPr id="463" name="Google Shape;463;p40">
            <a:extLst>
              <a:ext uri="{FF2B5EF4-FFF2-40B4-BE49-F238E27FC236}">
                <a16:creationId xmlns:a16="http://schemas.microsoft.com/office/drawing/2014/main" id="{6FCDDAB0-2A10-5BB2-4077-4B26CBA024D9}"/>
              </a:ext>
            </a:extLst>
          </p:cNvPr>
          <p:cNvSpPr txBox="1"/>
          <p:nvPr/>
        </p:nvSpPr>
        <p:spPr>
          <a:xfrm>
            <a:off x="360198" y="1518301"/>
            <a:ext cx="8423603" cy="1026595"/>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Quelles problématiques cardiaques se retrouvent dans le syndrome coronarien aigu?</a:t>
            </a:r>
          </a:p>
          <a:p>
            <a:pPr marL="0" marR="0" lvl="0" indent="0" rtl="0">
              <a:lnSpc>
                <a:spcPct val="90000"/>
              </a:lnSpc>
              <a:spcBef>
                <a:spcPts val="1000"/>
              </a:spcBef>
              <a:spcAft>
                <a:spcPts val="0"/>
              </a:spcAft>
              <a:buClr>
                <a:srgbClr val="0D266D"/>
              </a:buClr>
              <a:buSzPts val="18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200"/>
              </a:spcBef>
              <a:spcAft>
                <a:spcPts val="0"/>
              </a:spcAft>
              <a:buClr>
                <a:srgbClr val="0D266D"/>
              </a:buClr>
              <a:buSzPts val="2200"/>
              <a:buFont typeface="Arial"/>
              <a:buNone/>
            </a:pPr>
            <a:r>
              <a:rPr lang="fr-CA" sz="2400" b="1" dirty="0">
                <a:solidFill>
                  <a:srgbClr val="0D266D"/>
                </a:solidFill>
                <a:highlight>
                  <a:srgbClr val="C0C0C0"/>
                </a:highlight>
                <a:latin typeface="Arial"/>
                <a:ea typeface="Arial"/>
                <a:cs typeface="Arial"/>
                <a:sym typeface="Arial"/>
              </a:rPr>
              <a:t>1</a:t>
            </a:r>
            <a:r>
              <a:rPr lang="fr-CA" sz="2400" b="1" i="0" u="none" strike="noStrike" cap="none" dirty="0">
                <a:solidFill>
                  <a:srgbClr val="0D266D"/>
                </a:solidFill>
                <a:highlight>
                  <a:srgbClr val="C0C0C0"/>
                </a:highlight>
                <a:latin typeface="Arial"/>
                <a:ea typeface="Arial"/>
                <a:cs typeface="Arial"/>
                <a:sym typeface="Arial"/>
              </a:rPr>
              <a:t>) </a:t>
            </a:r>
            <a:r>
              <a:rPr lang="fr-CA" sz="2400" b="0" i="0" u="none" strike="noStrike" cap="none" dirty="0">
                <a:solidFill>
                  <a:srgbClr val="0D266D"/>
                </a:solidFill>
                <a:highlight>
                  <a:srgbClr val="C0C0C0"/>
                </a:highlight>
                <a:latin typeface="Arial"/>
                <a:ea typeface="Arial"/>
                <a:cs typeface="Arial"/>
                <a:sym typeface="Arial"/>
              </a:rPr>
              <a:t>Angine stable</a:t>
            </a:r>
            <a:endParaRPr lang="fr-CA" sz="2400" b="1" i="0" u="none" strike="noStrike" cap="none" dirty="0">
              <a:solidFill>
                <a:srgbClr val="0D266D"/>
              </a:solidFill>
              <a:highlight>
                <a:srgbClr val="C0C0C0"/>
              </a:highlight>
              <a:latin typeface="Arial"/>
              <a:ea typeface="Arial"/>
              <a:cs typeface="Arial"/>
              <a:sym typeface="Arial"/>
            </a:endParaRPr>
          </a:p>
          <a:p>
            <a:pPr marL="0" marR="0" lvl="0" indent="0" rtl="0">
              <a:lnSpc>
                <a:spcPct val="90000"/>
              </a:lnSpc>
              <a:spcBef>
                <a:spcPts val="1200"/>
              </a:spcBef>
              <a:spcAft>
                <a:spcPts val="0"/>
              </a:spcAft>
              <a:buClr>
                <a:srgbClr val="0D266D"/>
              </a:buClr>
              <a:buSzPts val="2200"/>
              <a:buFont typeface="Arial"/>
              <a:buNone/>
            </a:pPr>
            <a:r>
              <a:rPr lang="fr-CA" sz="2400" b="1" dirty="0">
                <a:solidFill>
                  <a:srgbClr val="0D266D"/>
                </a:solidFill>
                <a:highlight>
                  <a:srgbClr val="C0C0C0"/>
                </a:highlight>
                <a:latin typeface="Arial"/>
                <a:ea typeface="Arial"/>
                <a:cs typeface="Arial"/>
                <a:sym typeface="Arial"/>
              </a:rPr>
              <a:t>2</a:t>
            </a:r>
            <a:r>
              <a:rPr lang="fr-CA" sz="2400" b="1" i="0" u="none" strike="noStrike" cap="none" dirty="0">
                <a:solidFill>
                  <a:srgbClr val="0D266D"/>
                </a:solidFill>
                <a:highlight>
                  <a:srgbClr val="C0C0C0"/>
                </a:highlight>
                <a:latin typeface="Arial"/>
                <a:ea typeface="Arial"/>
                <a:cs typeface="Arial"/>
                <a:sym typeface="Arial"/>
              </a:rPr>
              <a:t>) </a:t>
            </a:r>
            <a:r>
              <a:rPr lang="fr-CA" sz="2400" b="0" i="0" u="none" strike="noStrike" cap="none" dirty="0">
                <a:solidFill>
                  <a:srgbClr val="0D266D"/>
                </a:solidFill>
                <a:highlight>
                  <a:srgbClr val="C0C0C0"/>
                </a:highlight>
                <a:latin typeface="Arial"/>
                <a:ea typeface="Arial"/>
                <a:cs typeface="Arial"/>
                <a:sym typeface="Arial"/>
              </a:rPr>
              <a:t>Angine instable</a:t>
            </a:r>
          </a:p>
          <a:p>
            <a:pPr marL="0" marR="0" lvl="0" indent="0" rtl="0">
              <a:lnSpc>
                <a:spcPct val="90000"/>
              </a:lnSpc>
              <a:spcBef>
                <a:spcPts val="1200"/>
              </a:spcBef>
              <a:spcAft>
                <a:spcPts val="0"/>
              </a:spcAft>
              <a:buClr>
                <a:srgbClr val="0D266D"/>
              </a:buClr>
              <a:buSzPts val="2200"/>
              <a:buFont typeface="Arial"/>
              <a:buNone/>
            </a:pPr>
            <a:r>
              <a:rPr lang="fr-CA" sz="2400" b="1" dirty="0">
                <a:solidFill>
                  <a:srgbClr val="0D266D"/>
                </a:solidFill>
                <a:highlight>
                  <a:srgbClr val="C0C0C0"/>
                </a:highlight>
                <a:latin typeface="Arial"/>
                <a:ea typeface="Arial"/>
                <a:cs typeface="Arial"/>
                <a:sym typeface="Arial"/>
              </a:rPr>
              <a:t>3)</a:t>
            </a:r>
            <a:r>
              <a:rPr lang="fr-CA" sz="2400" dirty="0">
                <a:solidFill>
                  <a:srgbClr val="0D266D"/>
                </a:solidFill>
                <a:highlight>
                  <a:srgbClr val="C0C0C0"/>
                </a:highlight>
                <a:latin typeface="Arial"/>
                <a:ea typeface="Arial"/>
                <a:cs typeface="Arial"/>
                <a:sym typeface="Arial"/>
              </a:rPr>
              <a:t> Infarctus du myocarde sans élévation du segment ST</a:t>
            </a:r>
          </a:p>
          <a:p>
            <a:pPr marL="0" marR="0" lvl="0" indent="0" rtl="0">
              <a:lnSpc>
                <a:spcPct val="90000"/>
              </a:lnSpc>
              <a:spcBef>
                <a:spcPts val="1200"/>
              </a:spcBef>
              <a:spcAft>
                <a:spcPts val="0"/>
              </a:spcAft>
              <a:buClr>
                <a:srgbClr val="0D266D"/>
              </a:buClr>
              <a:buSzPts val="2200"/>
              <a:buFont typeface="Arial"/>
              <a:buNone/>
            </a:pPr>
            <a:r>
              <a:rPr lang="fr-CA" sz="2400" b="1" i="0" u="none" strike="noStrike" cap="none" dirty="0">
                <a:solidFill>
                  <a:srgbClr val="0D266D"/>
                </a:solidFill>
                <a:latin typeface="Arial"/>
                <a:ea typeface="Arial"/>
                <a:cs typeface="Arial"/>
                <a:sym typeface="Arial"/>
              </a:rPr>
              <a:t>4) </a:t>
            </a:r>
            <a:r>
              <a:rPr lang="fr-CA" sz="2400" dirty="0">
                <a:solidFill>
                  <a:srgbClr val="0D266D"/>
                </a:solidFill>
                <a:latin typeface="Arial"/>
                <a:ea typeface="Arial"/>
                <a:cs typeface="Arial"/>
                <a:sym typeface="Arial"/>
              </a:rPr>
              <a:t>Infarctus du myocarde avec élévation du segment ST</a:t>
            </a:r>
          </a:p>
          <a:p>
            <a:pPr marL="0" marR="0" lvl="0" indent="0" rtl="0">
              <a:lnSpc>
                <a:spcPct val="90000"/>
              </a:lnSpc>
              <a:spcBef>
                <a:spcPts val="1000"/>
              </a:spcBef>
              <a:spcAft>
                <a:spcPts val="0"/>
              </a:spcAft>
              <a:buClr>
                <a:srgbClr val="0D266D"/>
              </a:buClr>
              <a:buSzPts val="1800"/>
              <a:buFont typeface="Arial"/>
              <a:buNone/>
            </a:pPr>
            <a:endParaRPr lang="fr-CA" sz="2400" b="0" i="0" u="none" strike="noStrike" cap="none" dirty="0">
              <a:solidFill>
                <a:srgbClr val="000000"/>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72826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45"/>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499" name="Google Shape;499;p45"/>
          <p:cNvSpPr txBox="1"/>
          <p:nvPr/>
        </p:nvSpPr>
        <p:spPr>
          <a:xfrm>
            <a:off x="243840" y="1374286"/>
            <a:ext cx="8646160" cy="1178415"/>
          </a:xfrm>
          <a:prstGeom prst="rect">
            <a:avLst/>
          </a:prstGeom>
          <a:noFill/>
          <a:ln>
            <a:noFill/>
          </a:ln>
        </p:spPr>
        <p:txBody>
          <a:bodyPr spcFirstLastPara="1" wrap="square" lIns="91425" tIns="91425" rIns="91425" bIns="91425" anchor="t" anchorCtr="0">
            <a:normAutofit/>
          </a:bodyPr>
          <a:lstStyle/>
          <a:p>
            <a:pPr algn="just">
              <a:lnSpc>
                <a:spcPct val="90000"/>
              </a:lnSpc>
              <a:buClr>
                <a:srgbClr val="0D266D"/>
              </a:buClr>
              <a:buSzPts val="1800"/>
            </a:pPr>
            <a:r>
              <a:rPr lang="fr-CA" sz="1400" b="0" i="0" u="none" strike="noStrike" cap="none" dirty="0">
                <a:solidFill>
                  <a:srgbClr val="0D266D"/>
                </a:solidFill>
                <a:latin typeface="Arial"/>
                <a:ea typeface="Arial"/>
                <a:cs typeface="Arial"/>
                <a:sym typeface="Arial"/>
              </a:rPr>
              <a:t>Un syndrome coronarien aigu (SCA) survient lors de l’obstruction soudaine d’une artère coronaire, ce qui réduit considérablement ou interrompt l’apport </a:t>
            </a:r>
            <a:r>
              <a:rPr lang="fr-CA" sz="1400" dirty="0">
                <a:solidFill>
                  <a:srgbClr val="0D266D"/>
                </a:solidFill>
                <a:latin typeface="Arial"/>
                <a:ea typeface="Arial"/>
                <a:cs typeface="Arial"/>
                <a:sym typeface="Arial"/>
              </a:rPr>
              <a:t>sanguin dans une région du myocarde. Tel que mentionné précédemment, </a:t>
            </a:r>
            <a:r>
              <a:rPr lang="fr-CA" sz="1400" dirty="0">
                <a:solidFill>
                  <a:srgbClr val="0D266D"/>
                </a:solidFill>
                <a:latin typeface="Arial" panose="020B0604020202020204" pitchFamily="34" charset="0"/>
                <a:ea typeface="Arial"/>
                <a:cs typeface="Arial" panose="020B0604020202020204" pitchFamily="34" charset="0"/>
                <a:sym typeface="Arial"/>
              </a:rPr>
              <a:t>c</a:t>
            </a:r>
            <a:r>
              <a:rPr lang="fr-CA" sz="1400" dirty="0">
                <a:solidFill>
                  <a:srgbClr val="0D266D"/>
                </a:solidFill>
                <a:latin typeface="Arial" panose="020B0604020202020204" pitchFamily="34" charset="0"/>
                <a:cs typeface="Arial" panose="020B0604020202020204" pitchFamily="34" charset="0"/>
              </a:rPr>
              <a:t>ette obstruction résulte généralement de la rupture de la plaque d’athérosclérose qui, au contact du sang, formera un thrombus. </a:t>
            </a:r>
            <a:r>
              <a:rPr lang="fr-CA" sz="1400" dirty="0">
                <a:solidFill>
                  <a:srgbClr val="0D266D"/>
                </a:solidFill>
                <a:latin typeface="Arial"/>
                <a:ea typeface="Arial"/>
                <a:cs typeface="Arial"/>
                <a:sym typeface="Arial"/>
              </a:rPr>
              <a:t>Selon le degré d’obstruction de l’artère, on distingue trois formes de SCA (se référer à la figure) :</a:t>
            </a:r>
            <a:endParaRPr lang="fr-CA" sz="1400" b="0" i="0" u="none" strike="noStrike" cap="none" dirty="0">
              <a:solidFill>
                <a:srgbClr val="0D266D"/>
              </a:solidFill>
              <a:latin typeface="Arial"/>
              <a:ea typeface="Arial"/>
              <a:cs typeface="Arial"/>
              <a:sym typeface="Arial"/>
            </a:endParaRPr>
          </a:p>
        </p:txBody>
      </p:sp>
      <p:pic>
        <p:nvPicPr>
          <p:cNvPr id="2" name="Image 1">
            <a:extLst>
              <a:ext uri="{FF2B5EF4-FFF2-40B4-BE49-F238E27FC236}">
                <a16:creationId xmlns:a16="http://schemas.microsoft.com/office/drawing/2014/main" id="{4134390D-3E30-470A-6A44-D42990932EBE}"/>
              </a:ext>
            </a:extLst>
          </p:cNvPr>
          <p:cNvPicPr>
            <a:picLocks noChangeAspect="1"/>
          </p:cNvPicPr>
          <p:nvPr/>
        </p:nvPicPr>
        <p:blipFill>
          <a:blip r:embed="rId3"/>
          <a:srcRect t="28070" r="67223" b="22347"/>
          <a:stretch/>
        </p:blipFill>
        <p:spPr>
          <a:xfrm>
            <a:off x="301625" y="2552701"/>
            <a:ext cx="1746250" cy="1485900"/>
          </a:xfrm>
          <a:prstGeom prst="rect">
            <a:avLst/>
          </a:prstGeom>
        </p:spPr>
      </p:pic>
      <p:pic>
        <p:nvPicPr>
          <p:cNvPr id="4" name="Image 3">
            <a:extLst>
              <a:ext uri="{FF2B5EF4-FFF2-40B4-BE49-F238E27FC236}">
                <a16:creationId xmlns:a16="http://schemas.microsoft.com/office/drawing/2014/main" id="{5E5A0639-70BC-98C3-0C28-FFB13C637BFA}"/>
              </a:ext>
            </a:extLst>
          </p:cNvPr>
          <p:cNvPicPr>
            <a:picLocks noChangeAspect="1"/>
          </p:cNvPicPr>
          <p:nvPr/>
        </p:nvPicPr>
        <p:blipFill>
          <a:blip r:embed="rId3"/>
          <a:srcRect l="33612" t="31248" r="33612" b="24890"/>
          <a:stretch/>
        </p:blipFill>
        <p:spPr>
          <a:xfrm>
            <a:off x="301625" y="3990975"/>
            <a:ext cx="1746250" cy="1314452"/>
          </a:xfrm>
          <a:prstGeom prst="rect">
            <a:avLst/>
          </a:prstGeom>
        </p:spPr>
      </p:pic>
      <p:pic>
        <p:nvPicPr>
          <p:cNvPr id="5" name="Image 4">
            <a:extLst>
              <a:ext uri="{FF2B5EF4-FFF2-40B4-BE49-F238E27FC236}">
                <a16:creationId xmlns:a16="http://schemas.microsoft.com/office/drawing/2014/main" id="{CB57167D-129A-2D4A-AE47-4150B114A98E}"/>
              </a:ext>
            </a:extLst>
          </p:cNvPr>
          <p:cNvPicPr>
            <a:picLocks noChangeAspect="1"/>
          </p:cNvPicPr>
          <p:nvPr/>
        </p:nvPicPr>
        <p:blipFill>
          <a:blip r:embed="rId3"/>
          <a:srcRect l="63826" t="28070" r="3397" b="22347"/>
          <a:stretch/>
        </p:blipFill>
        <p:spPr>
          <a:xfrm>
            <a:off x="301625" y="5276851"/>
            <a:ext cx="1746250" cy="1485900"/>
          </a:xfrm>
          <a:prstGeom prst="rect">
            <a:avLst/>
          </a:prstGeom>
        </p:spPr>
      </p:pic>
      <p:sp>
        <p:nvSpPr>
          <p:cNvPr id="6" name="Google Shape;499;p45">
            <a:extLst>
              <a:ext uri="{FF2B5EF4-FFF2-40B4-BE49-F238E27FC236}">
                <a16:creationId xmlns:a16="http://schemas.microsoft.com/office/drawing/2014/main" id="{B39F0AF6-B201-FDA6-0706-2E871DCE7196}"/>
              </a:ext>
            </a:extLst>
          </p:cNvPr>
          <p:cNvSpPr txBox="1"/>
          <p:nvPr/>
        </p:nvSpPr>
        <p:spPr>
          <a:xfrm>
            <a:off x="2347784" y="2532828"/>
            <a:ext cx="6542216" cy="4202216"/>
          </a:xfrm>
          <a:prstGeom prst="rect">
            <a:avLst/>
          </a:prstGeom>
          <a:noFill/>
          <a:ln>
            <a:noFill/>
          </a:ln>
        </p:spPr>
        <p:txBody>
          <a:bodyPr spcFirstLastPara="1" wrap="square" lIns="91425" tIns="91425" rIns="91425" bIns="91425" anchor="t" anchorCtr="0">
            <a:normAutofit/>
          </a:bodyPr>
          <a:lstStyle/>
          <a:p>
            <a:pPr algn="just">
              <a:lnSpc>
                <a:spcPct val="90000"/>
              </a:lnSpc>
              <a:buClr>
                <a:srgbClr val="0D266D"/>
              </a:buClr>
              <a:buSzPts val="1800"/>
            </a:pPr>
            <a:endParaRPr lang="fr-CA" sz="1400" i="0" u="none" strike="noStrike" cap="none" dirty="0">
              <a:solidFill>
                <a:srgbClr val="0D266D"/>
              </a:solidFill>
              <a:latin typeface="Arial"/>
              <a:ea typeface="Arial"/>
              <a:cs typeface="Arial"/>
              <a:sym typeface="Arial"/>
            </a:endParaRPr>
          </a:p>
          <a:p>
            <a:pPr marR="0" lvl="0" algn="just" rtl="0">
              <a:lnSpc>
                <a:spcPct val="90000"/>
              </a:lnSpc>
              <a:spcBef>
                <a:spcPts val="0"/>
              </a:spcBef>
              <a:spcAft>
                <a:spcPts val="0"/>
              </a:spcAft>
              <a:buClr>
                <a:srgbClr val="0D266D"/>
              </a:buClr>
              <a:buSzPts val="1800"/>
            </a:pPr>
            <a:r>
              <a:rPr lang="fr-CA" sz="1400" b="1" i="0" u="none" strike="noStrike" cap="none" dirty="0">
                <a:solidFill>
                  <a:srgbClr val="0D266D"/>
                </a:solidFill>
                <a:latin typeface="Arial"/>
                <a:ea typeface="Arial"/>
                <a:cs typeface="Arial"/>
                <a:sym typeface="Arial"/>
              </a:rPr>
              <a:t>Angine instable : </a:t>
            </a:r>
            <a:r>
              <a:rPr lang="fr-CA" sz="1400" i="0" u="none" strike="noStrike" cap="none" dirty="0">
                <a:solidFill>
                  <a:srgbClr val="0D266D"/>
                </a:solidFill>
                <a:latin typeface="Arial"/>
                <a:ea typeface="Arial"/>
                <a:cs typeface="Arial"/>
                <a:sym typeface="Arial"/>
              </a:rPr>
              <a:t>L’artère reste ouverte malgré la déchirure de la plaque d’athérosclérose, ce qui provoque un déséquilibre entre les apports et les besoins en oxygène. L’angine instable survient au repos et est cliniquement instable,</a:t>
            </a:r>
            <a:r>
              <a:rPr lang="fr-CA" sz="1400" dirty="0">
                <a:solidFill>
                  <a:srgbClr val="0D266D"/>
                </a:solidFill>
                <a:latin typeface="Arial"/>
                <a:ea typeface="Arial"/>
                <a:cs typeface="Arial"/>
                <a:sym typeface="Arial"/>
              </a:rPr>
              <a:t> c’est-à-dire qu’elle </a:t>
            </a:r>
            <a:r>
              <a:rPr lang="fr-CA" sz="1400" i="0" u="none" strike="noStrike" cap="none" dirty="0">
                <a:solidFill>
                  <a:srgbClr val="0D266D"/>
                </a:solidFill>
                <a:latin typeface="Arial"/>
                <a:ea typeface="Arial"/>
                <a:cs typeface="Arial"/>
                <a:sym typeface="Arial"/>
              </a:rPr>
              <a:t>est souvent un prélude à l’infarctus du myocarde. C’est aussi une contre-indication à la pratique de l’activité physique </a:t>
            </a:r>
            <a:r>
              <a:rPr lang="fr-CA" sz="1400" dirty="0">
                <a:solidFill>
                  <a:srgbClr val="0D266D"/>
                </a:solidFill>
                <a:latin typeface="Arial" panose="020B0604020202020204" pitchFamily="34" charset="0"/>
                <a:cs typeface="Arial" panose="020B0604020202020204" pitchFamily="34" charset="0"/>
              </a:rPr>
              <a:t>(</a:t>
            </a:r>
            <a:r>
              <a:rPr lang="fr-CA" sz="1400" dirty="0" err="1">
                <a:solidFill>
                  <a:srgbClr val="0D266D"/>
                </a:solidFill>
                <a:latin typeface="Arial" panose="020B0604020202020204" pitchFamily="34" charset="0"/>
                <a:cs typeface="Arial" panose="020B0604020202020204" pitchFamily="34" charset="0"/>
              </a:rPr>
              <a:t>Sweis</a:t>
            </a:r>
            <a:r>
              <a:rPr lang="fr-CA" sz="1400" dirty="0">
                <a:solidFill>
                  <a:srgbClr val="0D266D"/>
                </a:solidFill>
                <a:latin typeface="Arial" panose="020B0604020202020204" pitchFamily="34" charset="0"/>
                <a:cs typeface="Arial" panose="020B0604020202020204" pitchFamily="34" charset="0"/>
              </a:rPr>
              <a:t> R. N. et al., 2024a)</a:t>
            </a:r>
            <a:r>
              <a:rPr lang="fr-CA" sz="1400" i="0" u="none" strike="noStrike" cap="none" dirty="0">
                <a:solidFill>
                  <a:srgbClr val="0D266D"/>
                </a:solidFill>
                <a:latin typeface="Arial"/>
                <a:ea typeface="Arial"/>
                <a:cs typeface="Arial"/>
                <a:sym typeface="Arial"/>
              </a:rPr>
              <a:t>.</a:t>
            </a:r>
          </a:p>
          <a:p>
            <a:pPr marR="0" lvl="0" algn="just" rtl="0">
              <a:lnSpc>
                <a:spcPct val="90000"/>
              </a:lnSpc>
              <a:spcBef>
                <a:spcPts val="0"/>
              </a:spcBef>
              <a:spcAft>
                <a:spcPts val="0"/>
              </a:spcAft>
              <a:buClr>
                <a:srgbClr val="0D266D"/>
              </a:buClr>
              <a:buSzPts val="1800"/>
            </a:pPr>
            <a:endParaRPr lang="fr-CA" sz="1400" i="0" u="none" strike="noStrike" cap="none" dirty="0">
              <a:solidFill>
                <a:srgbClr val="0D266D"/>
              </a:solidFill>
              <a:latin typeface="Arial"/>
              <a:ea typeface="Arial"/>
              <a:cs typeface="Arial"/>
              <a:sym typeface="Arial"/>
            </a:endParaRPr>
          </a:p>
          <a:p>
            <a:pPr marL="457200" marR="0" lvl="0" indent="-457200" algn="just" rtl="0">
              <a:lnSpc>
                <a:spcPct val="90000"/>
              </a:lnSpc>
              <a:spcBef>
                <a:spcPts val="0"/>
              </a:spcBef>
              <a:spcAft>
                <a:spcPts val="0"/>
              </a:spcAft>
              <a:buClr>
                <a:srgbClr val="0D266D"/>
              </a:buClr>
              <a:buSzPts val="1800"/>
              <a:buFont typeface="Arial"/>
              <a:buAutoNum type="arabicParenR"/>
            </a:pPr>
            <a:endParaRPr lang="fr-CA" sz="1400" i="0" u="none" strike="noStrike" cap="none" dirty="0">
              <a:solidFill>
                <a:srgbClr val="0D266D"/>
              </a:solidFill>
              <a:latin typeface="Arial"/>
              <a:ea typeface="Arial"/>
              <a:cs typeface="Arial"/>
              <a:sym typeface="Arial"/>
            </a:endParaRPr>
          </a:p>
          <a:p>
            <a:pPr marR="0" lvl="0" algn="just" rtl="0">
              <a:lnSpc>
                <a:spcPct val="90000"/>
              </a:lnSpc>
              <a:spcBef>
                <a:spcPts val="0"/>
              </a:spcBef>
              <a:spcAft>
                <a:spcPts val="0"/>
              </a:spcAft>
              <a:buClr>
                <a:srgbClr val="0D266D"/>
              </a:buClr>
              <a:buSzPts val="1800"/>
            </a:pPr>
            <a:r>
              <a:rPr lang="fr-CA" sz="1400" b="1" i="0" u="none" strike="noStrike" cap="none" dirty="0">
                <a:solidFill>
                  <a:srgbClr val="0D266D"/>
                </a:solidFill>
                <a:latin typeface="Arial"/>
                <a:ea typeface="Arial"/>
                <a:cs typeface="Arial"/>
                <a:sym typeface="Arial"/>
              </a:rPr>
              <a:t>Infarctus du myocarde sans élévation du segment ST (NSTEMI) : </a:t>
            </a:r>
            <a:r>
              <a:rPr lang="fr-CA" sz="1400" i="0" u="none" strike="noStrike" cap="none" dirty="0">
                <a:solidFill>
                  <a:srgbClr val="0D266D"/>
                </a:solidFill>
                <a:latin typeface="Arial"/>
                <a:ea typeface="Arial"/>
                <a:cs typeface="Arial"/>
                <a:sym typeface="Arial"/>
              </a:rPr>
              <a:t>Occlusion partielle de l’artère coronaire par un thrombus avec un flux sanguin qui continue à circuler. Les dommages causés au myocarde sont limités puisque seule une partie du muscle cardiaque est endommagée </a:t>
            </a:r>
            <a:r>
              <a:rPr lang="fr-CA" sz="1400" dirty="0">
                <a:solidFill>
                  <a:srgbClr val="0D266D"/>
                </a:solidFill>
                <a:latin typeface="Arial" panose="020B0604020202020204" pitchFamily="34" charset="0"/>
                <a:cs typeface="Arial" panose="020B0604020202020204" pitchFamily="34" charset="0"/>
              </a:rPr>
              <a:t>(</a:t>
            </a:r>
            <a:r>
              <a:rPr lang="fr-CA" sz="1400" dirty="0" err="1">
                <a:solidFill>
                  <a:srgbClr val="0D266D"/>
                </a:solidFill>
                <a:latin typeface="Arial" panose="020B0604020202020204" pitchFamily="34" charset="0"/>
                <a:cs typeface="Arial" panose="020B0604020202020204" pitchFamily="34" charset="0"/>
              </a:rPr>
              <a:t>Sweis</a:t>
            </a:r>
            <a:r>
              <a:rPr lang="fr-CA" sz="1400" dirty="0">
                <a:solidFill>
                  <a:srgbClr val="0D266D"/>
                </a:solidFill>
                <a:latin typeface="Arial" panose="020B0604020202020204" pitchFamily="34" charset="0"/>
                <a:cs typeface="Arial" panose="020B0604020202020204" pitchFamily="34" charset="0"/>
              </a:rPr>
              <a:t> R. N. et al., 2024)</a:t>
            </a:r>
            <a:r>
              <a:rPr lang="fr-CA" sz="1400" i="0" u="none" strike="noStrike" cap="none" dirty="0">
                <a:solidFill>
                  <a:srgbClr val="0D266D"/>
                </a:solidFill>
                <a:latin typeface="Arial"/>
                <a:ea typeface="Arial"/>
                <a:cs typeface="Arial"/>
                <a:sym typeface="Arial"/>
              </a:rPr>
              <a:t>.</a:t>
            </a:r>
          </a:p>
          <a:p>
            <a:pPr marR="0" lvl="0" algn="just" rtl="0">
              <a:lnSpc>
                <a:spcPct val="90000"/>
              </a:lnSpc>
              <a:spcBef>
                <a:spcPts val="0"/>
              </a:spcBef>
              <a:spcAft>
                <a:spcPts val="0"/>
              </a:spcAft>
              <a:buClr>
                <a:srgbClr val="0D266D"/>
              </a:buClr>
              <a:buSzPts val="1800"/>
            </a:pPr>
            <a:endParaRPr lang="fr-CA" sz="1400" i="0" u="none" strike="noStrike" cap="none" dirty="0">
              <a:solidFill>
                <a:srgbClr val="0D266D"/>
              </a:solidFill>
              <a:latin typeface="Arial"/>
              <a:ea typeface="Arial"/>
              <a:cs typeface="Arial"/>
              <a:sym typeface="Arial"/>
            </a:endParaRPr>
          </a:p>
          <a:p>
            <a:pPr marR="0" lvl="0" algn="just" rtl="0">
              <a:lnSpc>
                <a:spcPct val="90000"/>
              </a:lnSpc>
              <a:spcBef>
                <a:spcPts val="0"/>
              </a:spcBef>
              <a:spcAft>
                <a:spcPts val="0"/>
              </a:spcAft>
              <a:buClr>
                <a:srgbClr val="0D266D"/>
              </a:buClr>
              <a:buSzPts val="1800"/>
            </a:pPr>
            <a:endParaRPr lang="fr-CA" sz="1400" i="0" u="none" strike="noStrike" cap="none" dirty="0">
              <a:solidFill>
                <a:srgbClr val="0D266D"/>
              </a:solidFill>
              <a:latin typeface="Arial"/>
              <a:ea typeface="Arial"/>
              <a:cs typeface="Arial"/>
              <a:sym typeface="Arial"/>
            </a:endParaRPr>
          </a:p>
          <a:p>
            <a:pPr marL="457200" marR="0" lvl="0" indent="-457200" algn="just" rtl="0">
              <a:lnSpc>
                <a:spcPct val="90000"/>
              </a:lnSpc>
              <a:spcBef>
                <a:spcPts val="0"/>
              </a:spcBef>
              <a:spcAft>
                <a:spcPts val="0"/>
              </a:spcAft>
              <a:buClr>
                <a:srgbClr val="0D266D"/>
              </a:buClr>
              <a:buSzPts val="1800"/>
              <a:buFont typeface="Arial"/>
              <a:buAutoNum type="arabicParenR"/>
            </a:pPr>
            <a:endParaRPr lang="fr-CA" sz="1400" i="0" u="none" strike="noStrike" cap="none" dirty="0">
              <a:solidFill>
                <a:srgbClr val="0D266D"/>
              </a:solidFill>
              <a:latin typeface="Arial"/>
              <a:ea typeface="Arial"/>
              <a:cs typeface="Arial"/>
              <a:sym typeface="Arial"/>
            </a:endParaRPr>
          </a:p>
          <a:p>
            <a:pPr marR="0" lvl="0" algn="just" rtl="0">
              <a:lnSpc>
                <a:spcPct val="90000"/>
              </a:lnSpc>
              <a:spcBef>
                <a:spcPts val="0"/>
              </a:spcBef>
              <a:spcAft>
                <a:spcPts val="0"/>
              </a:spcAft>
              <a:buClr>
                <a:srgbClr val="0D266D"/>
              </a:buClr>
              <a:buSzPts val="1800"/>
            </a:pPr>
            <a:r>
              <a:rPr lang="fr-CA" sz="1400" b="1" dirty="0">
                <a:solidFill>
                  <a:srgbClr val="0D266D"/>
                </a:solidFill>
                <a:latin typeface="Arial"/>
                <a:ea typeface="Arial"/>
                <a:cs typeface="Arial"/>
                <a:sym typeface="Arial"/>
              </a:rPr>
              <a:t>Infarctus du myocarde avec élévation du segment ST (STEMI) : </a:t>
            </a:r>
            <a:r>
              <a:rPr lang="fr-CA" sz="1400" dirty="0">
                <a:solidFill>
                  <a:srgbClr val="0D266D"/>
                </a:solidFill>
                <a:latin typeface="Arial"/>
                <a:ea typeface="Arial"/>
                <a:cs typeface="Arial"/>
                <a:sym typeface="Arial"/>
              </a:rPr>
              <a:t>Il y a une occlusion complète de l’artère coronaire. C’est la forme la plus grave du SCA et une plus grande partie du myocarde risque d’être endommagée </a:t>
            </a:r>
            <a:r>
              <a:rPr lang="fr-CA" sz="1400" dirty="0">
                <a:solidFill>
                  <a:srgbClr val="0D266D"/>
                </a:solidFill>
                <a:latin typeface="Arial" panose="020B0604020202020204" pitchFamily="34" charset="0"/>
                <a:cs typeface="Arial" panose="020B0604020202020204" pitchFamily="34" charset="0"/>
              </a:rPr>
              <a:t>(</a:t>
            </a:r>
            <a:r>
              <a:rPr lang="fr-CA" sz="1400" dirty="0" err="1">
                <a:solidFill>
                  <a:srgbClr val="0D266D"/>
                </a:solidFill>
                <a:latin typeface="Arial" panose="020B0604020202020204" pitchFamily="34" charset="0"/>
                <a:cs typeface="Arial" panose="020B0604020202020204" pitchFamily="34" charset="0"/>
              </a:rPr>
              <a:t>Sweis</a:t>
            </a:r>
            <a:r>
              <a:rPr lang="fr-CA" sz="1400" dirty="0">
                <a:solidFill>
                  <a:srgbClr val="0D266D"/>
                </a:solidFill>
                <a:latin typeface="Arial" panose="020B0604020202020204" pitchFamily="34" charset="0"/>
                <a:cs typeface="Arial" panose="020B0604020202020204" pitchFamily="34" charset="0"/>
              </a:rPr>
              <a:t> R. N. et al., 2024)</a:t>
            </a:r>
            <a:r>
              <a:rPr lang="fr-CA" sz="1400" dirty="0">
                <a:solidFill>
                  <a:srgbClr val="0D266D"/>
                </a:solidFill>
                <a:latin typeface="Arial"/>
                <a:ea typeface="Arial"/>
                <a:cs typeface="Arial"/>
                <a:sym typeface="Arial"/>
              </a:rPr>
              <a:t>.</a:t>
            </a:r>
          </a:p>
          <a:p>
            <a:pPr marL="0" marR="0" lvl="0" indent="0" algn="just" rtl="0">
              <a:lnSpc>
                <a:spcPct val="90000"/>
              </a:lnSpc>
              <a:spcBef>
                <a:spcPts val="0"/>
              </a:spcBef>
              <a:spcAft>
                <a:spcPts val="0"/>
              </a:spcAft>
              <a:buClr>
                <a:srgbClr val="0D266D"/>
              </a:buClr>
              <a:buSzPts val="1800"/>
              <a:buFont typeface="Arial"/>
              <a:buNone/>
            </a:pPr>
            <a:endParaRPr lang="fr-CA" sz="1400" b="0" i="0" u="none" strike="noStrike" cap="none" dirty="0">
              <a:solidFill>
                <a:srgbClr val="0D266D"/>
              </a:solidFill>
              <a:latin typeface="Arial"/>
              <a:ea typeface="Arial"/>
              <a:cs typeface="Arial"/>
              <a:sym typeface="Arial"/>
            </a:endParaRPr>
          </a:p>
          <a:p>
            <a:pPr marL="0" marR="0" lvl="0" indent="0" algn="just" rtl="0">
              <a:lnSpc>
                <a:spcPct val="90000"/>
              </a:lnSpc>
              <a:spcBef>
                <a:spcPts val="0"/>
              </a:spcBef>
              <a:spcAft>
                <a:spcPts val="0"/>
              </a:spcAft>
              <a:buClr>
                <a:schemeClr val="dk1"/>
              </a:buClr>
              <a:buSzPts val="1800"/>
              <a:buFont typeface="Arial"/>
              <a:buNone/>
            </a:pPr>
            <a:endParaRPr lang="fr-CA" sz="1400" b="0" i="0" u="none" strike="noStrike" cap="none" dirty="0">
              <a:solidFill>
                <a:srgbClr val="0D266D"/>
              </a:solidFill>
              <a:latin typeface="Arial"/>
              <a:ea typeface="Arial"/>
              <a:cs typeface="Arial"/>
              <a:sym typeface="Arial"/>
            </a:endParaRPr>
          </a:p>
        </p:txBody>
      </p:sp>
      <p:sp>
        <p:nvSpPr>
          <p:cNvPr id="3" name="Google Shape;499;p45">
            <a:extLst>
              <a:ext uri="{FF2B5EF4-FFF2-40B4-BE49-F238E27FC236}">
                <a16:creationId xmlns:a16="http://schemas.microsoft.com/office/drawing/2014/main" id="{65921F88-D802-7568-C81B-442B3E555CAC}"/>
              </a:ext>
            </a:extLst>
          </p:cNvPr>
          <p:cNvSpPr txBox="1"/>
          <p:nvPr/>
        </p:nvSpPr>
        <p:spPr>
          <a:xfrm>
            <a:off x="1153365" y="3326104"/>
            <a:ext cx="948179" cy="630238"/>
          </a:xfrm>
          <a:prstGeom prst="rect">
            <a:avLst/>
          </a:prstGeom>
          <a:noFill/>
          <a:ln>
            <a:noFill/>
          </a:ln>
        </p:spPr>
        <p:txBody>
          <a:bodyPr spcFirstLastPara="1" wrap="square" lIns="91425" tIns="91425" rIns="91425" bIns="91425" anchor="t" anchorCtr="0">
            <a:normAutofit/>
          </a:bodyPr>
          <a:lstStyle/>
          <a:p>
            <a:pPr algn="just">
              <a:lnSpc>
                <a:spcPct val="90000"/>
              </a:lnSpc>
              <a:buClr>
                <a:srgbClr val="0D266D"/>
              </a:buClr>
              <a:buSzPts val="1800"/>
            </a:pPr>
            <a:endParaRPr lang="fr-CA" sz="1000" i="0" u="none" strike="noStrike" cap="none" dirty="0">
              <a:solidFill>
                <a:srgbClr val="0D266D"/>
              </a:solidFill>
              <a:latin typeface="Arial"/>
              <a:ea typeface="Arial"/>
              <a:cs typeface="Arial"/>
              <a:sym typeface="Arial"/>
            </a:endParaRPr>
          </a:p>
          <a:p>
            <a:pPr marR="0" lvl="0" algn="just" rtl="0">
              <a:lnSpc>
                <a:spcPct val="90000"/>
              </a:lnSpc>
              <a:spcBef>
                <a:spcPts val="0"/>
              </a:spcBef>
              <a:spcAft>
                <a:spcPts val="0"/>
              </a:spcAft>
              <a:buClr>
                <a:srgbClr val="0D266D"/>
              </a:buClr>
              <a:buSzPts val="1800"/>
            </a:pPr>
            <a:r>
              <a:rPr lang="fr-CA" sz="1000" b="1" i="0" u="none" strike="noStrike" cap="none" dirty="0">
                <a:solidFill>
                  <a:srgbClr val="0D266D"/>
                </a:solidFill>
                <a:latin typeface="Arial"/>
                <a:ea typeface="Arial"/>
                <a:cs typeface="Arial"/>
                <a:sym typeface="Arial"/>
              </a:rPr>
              <a:t>Sans nécrose</a:t>
            </a:r>
            <a:endParaRPr lang="fr-CA" sz="1000" b="0" i="0" u="none" strike="noStrike" cap="none" dirty="0">
              <a:solidFill>
                <a:srgbClr val="0D266D"/>
              </a:solidFill>
              <a:latin typeface="Arial"/>
              <a:ea typeface="Arial"/>
              <a:cs typeface="Arial"/>
              <a:sym typeface="Arial"/>
            </a:endParaRPr>
          </a:p>
        </p:txBody>
      </p:sp>
      <p:sp>
        <p:nvSpPr>
          <p:cNvPr id="7" name="Google Shape;499;p45">
            <a:extLst>
              <a:ext uri="{FF2B5EF4-FFF2-40B4-BE49-F238E27FC236}">
                <a16:creationId xmlns:a16="http://schemas.microsoft.com/office/drawing/2014/main" id="{FDA428C3-954F-1BBD-0497-495D60E8A93A}"/>
              </a:ext>
            </a:extLst>
          </p:cNvPr>
          <p:cNvSpPr txBox="1"/>
          <p:nvPr/>
        </p:nvSpPr>
        <p:spPr>
          <a:xfrm>
            <a:off x="1153365" y="4585050"/>
            <a:ext cx="948179" cy="630238"/>
          </a:xfrm>
          <a:prstGeom prst="rect">
            <a:avLst/>
          </a:prstGeom>
          <a:noFill/>
          <a:ln>
            <a:noFill/>
          </a:ln>
        </p:spPr>
        <p:txBody>
          <a:bodyPr spcFirstLastPara="1" wrap="square" lIns="91425" tIns="91425" rIns="91425" bIns="91425" anchor="t" anchorCtr="0">
            <a:normAutofit/>
          </a:bodyPr>
          <a:lstStyle/>
          <a:p>
            <a:pPr algn="just">
              <a:lnSpc>
                <a:spcPct val="90000"/>
              </a:lnSpc>
              <a:buClr>
                <a:srgbClr val="0D266D"/>
              </a:buClr>
              <a:buSzPts val="1800"/>
            </a:pPr>
            <a:endParaRPr lang="fr-CA" sz="1000" i="0" u="none" strike="noStrike" cap="none" dirty="0">
              <a:solidFill>
                <a:srgbClr val="0D266D"/>
              </a:solidFill>
              <a:latin typeface="Arial"/>
              <a:ea typeface="Arial"/>
              <a:cs typeface="Arial"/>
              <a:sym typeface="Arial"/>
            </a:endParaRPr>
          </a:p>
          <a:p>
            <a:pPr marR="0" lvl="0" algn="just" rtl="0">
              <a:lnSpc>
                <a:spcPct val="90000"/>
              </a:lnSpc>
              <a:spcBef>
                <a:spcPts val="0"/>
              </a:spcBef>
              <a:spcAft>
                <a:spcPts val="0"/>
              </a:spcAft>
              <a:buClr>
                <a:srgbClr val="0D266D"/>
              </a:buClr>
              <a:buSzPts val="1800"/>
            </a:pPr>
            <a:r>
              <a:rPr lang="fr-CA" sz="1000" b="1" i="0" u="none" strike="noStrike" cap="none" dirty="0">
                <a:solidFill>
                  <a:srgbClr val="0D266D"/>
                </a:solidFill>
                <a:latin typeface="Arial"/>
                <a:ea typeface="Arial"/>
                <a:cs typeface="Arial"/>
                <a:sym typeface="Arial"/>
              </a:rPr>
              <a:t>Avec nécrose</a:t>
            </a:r>
            <a:endParaRPr lang="fr-CA" sz="1000" b="0" i="0" u="none" strike="noStrike" cap="none" dirty="0">
              <a:solidFill>
                <a:srgbClr val="0D266D"/>
              </a:solidFill>
              <a:latin typeface="Arial"/>
              <a:ea typeface="Arial"/>
              <a:cs typeface="Arial"/>
              <a:sym typeface="Arial"/>
            </a:endParaRPr>
          </a:p>
        </p:txBody>
      </p:sp>
      <p:sp>
        <p:nvSpPr>
          <p:cNvPr id="8" name="Google Shape;499;p45">
            <a:extLst>
              <a:ext uri="{FF2B5EF4-FFF2-40B4-BE49-F238E27FC236}">
                <a16:creationId xmlns:a16="http://schemas.microsoft.com/office/drawing/2014/main" id="{9D907796-520D-BBB1-B0C1-CD4C2157B2C1}"/>
              </a:ext>
            </a:extLst>
          </p:cNvPr>
          <p:cNvSpPr txBox="1"/>
          <p:nvPr/>
        </p:nvSpPr>
        <p:spPr>
          <a:xfrm>
            <a:off x="1153365" y="6051816"/>
            <a:ext cx="948179" cy="630238"/>
          </a:xfrm>
          <a:prstGeom prst="rect">
            <a:avLst/>
          </a:prstGeom>
          <a:noFill/>
          <a:ln>
            <a:noFill/>
          </a:ln>
        </p:spPr>
        <p:txBody>
          <a:bodyPr spcFirstLastPara="1" wrap="square" lIns="91425" tIns="91425" rIns="91425" bIns="91425" anchor="t" anchorCtr="0">
            <a:noAutofit/>
          </a:bodyPr>
          <a:lstStyle/>
          <a:p>
            <a:pPr algn="just">
              <a:lnSpc>
                <a:spcPct val="90000"/>
              </a:lnSpc>
              <a:buClr>
                <a:srgbClr val="0D266D"/>
              </a:buClr>
              <a:buSzPts val="1800"/>
            </a:pPr>
            <a:endParaRPr lang="fr-CA" sz="1000" i="0" u="none" strike="noStrike" cap="none" dirty="0">
              <a:solidFill>
                <a:srgbClr val="0D266D"/>
              </a:solidFill>
              <a:latin typeface="Arial"/>
              <a:ea typeface="Arial"/>
              <a:cs typeface="Arial"/>
              <a:sym typeface="Arial"/>
            </a:endParaRPr>
          </a:p>
          <a:p>
            <a:pPr marR="0" lvl="0" algn="just" rtl="0">
              <a:lnSpc>
                <a:spcPct val="90000"/>
              </a:lnSpc>
              <a:spcBef>
                <a:spcPts val="0"/>
              </a:spcBef>
              <a:spcAft>
                <a:spcPts val="0"/>
              </a:spcAft>
              <a:buClr>
                <a:srgbClr val="0D266D"/>
              </a:buClr>
              <a:buSzPts val="1800"/>
            </a:pPr>
            <a:r>
              <a:rPr lang="fr-CA" sz="1000" b="1" i="0" u="none" strike="noStrike" cap="none" dirty="0">
                <a:solidFill>
                  <a:srgbClr val="0D266D"/>
                </a:solidFill>
                <a:latin typeface="Arial"/>
                <a:ea typeface="Arial"/>
                <a:cs typeface="Arial"/>
                <a:sym typeface="Arial"/>
              </a:rPr>
              <a:t>Avec nécrose importante</a:t>
            </a:r>
            <a:endParaRPr lang="fr-CA" sz="1000" b="0" i="0" u="none" strike="noStrike" cap="none" dirty="0">
              <a:solidFill>
                <a:srgbClr val="0D266D"/>
              </a:solidFill>
              <a:latin typeface="Arial"/>
              <a:ea typeface="Arial"/>
              <a:cs typeface="Arial"/>
              <a:sym typeface="Arial"/>
            </a:endParaRPr>
          </a:p>
        </p:txBody>
      </p:sp>
      <p:sp>
        <p:nvSpPr>
          <p:cNvPr id="9" name="Google Shape;499;p45">
            <a:extLst>
              <a:ext uri="{FF2B5EF4-FFF2-40B4-BE49-F238E27FC236}">
                <a16:creationId xmlns:a16="http://schemas.microsoft.com/office/drawing/2014/main" id="{0461F022-14A7-911C-C17E-C7F256EF6A2F}"/>
              </a:ext>
            </a:extLst>
          </p:cNvPr>
          <p:cNvSpPr txBox="1"/>
          <p:nvPr/>
        </p:nvSpPr>
        <p:spPr>
          <a:xfrm>
            <a:off x="1374704" y="2431611"/>
            <a:ext cx="948179" cy="630238"/>
          </a:xfrm>
          <a:prstGeom prst="rect">
            <a:avLst/>
          </a:prstGeom>
          <a:noFill/>
          <a:ln>
            <a:noFill/>
          </a:ln>
        </p:spPr>
        <p:txBody>
          <a:bodyPr spcFirstLastPara="1" wrap="square" lIns="91425" tIns="91425" rIns="91425" bIns="91425" anchor="t" anchorCtr="0">
            <a:normAutofit/>
          </a:bodyPr>
          <a:lstStyle/>
          <a:p>
            <a:pPr algn="just">
              <a:lnSpc>
                <a:spcPct val="90000"/>
              </a:lnSpc>
              <a:buClr>
                <a:srgbClr val="0D266D"/>
              </a:buClr>
              <a:buSzPts val="1800"/>
            </a:pPr>
            <a:endParaRPr lang="fr-CA" sz="1000" i="0" u="none" strike="noStrike" cap="none" dirty="0">
              <a:solidFill>
                <a:srgbClr val="0D266D"/>
              </a:solidFill>
              <a:latin typeface="Arial"/>
              <a:ea typeface="Arial"/>
              <a:cs typeface="Arial"/>
              <a:sym typeface="Arial"/>
            </a:endParaRPr>
          </a:p>
          <a:p>
            <a:pPr marR="0" lvl="0" algn="just" rtl="0">
              <a:lnSpc>
                <a:spcPct val="90000"/>
              </a:lnSpc>
              <a:spcBef>
                <a:spcPts val="0"/>
              </a:spcBef>
              <a:spcAft>
                <a:spcPts val="0"/>
              </a:spcAft>
              <a:buClr>
                <a:srgbClr val="0D266D"/>
              </a:buClr>
              <a:buSzPts val="1800"/>
            </a:pPr>
            <a:r>
              <a:rPr lang="fr-CA" sz="1000" b="1" i="0" u="none" strike="noStrike" cap="none" dirty="0">
                <a:solidFill>
                  <a:srgbClr val="0D266D"/>
                </a:solidFill>
                <a:latin typeface="Arial"/>
                <a:ea typeface="Arial"/>
                <a:cs typeface="Arial"/>
                <a:sym typeface="Arial"/>
              </a:rPr>
              <a:t>Occlusion minimale</a:t>
            </a:r>
            <a:endParaRPr lang="fr-CA" sz="1000" b="0" i="0" u="none" strike="noStrike" cap="none" dirty="0">
              <a:solidFill>
                <a:srgbClr val="0D266D"/>
              </a:solidFill>
              <a:latin typeface="Arial"/>
              <a:ea typeface="Arial"/>
              <a:cs typeface="Arial"/>
              <a:sym typeface="Arial"/>
            </a:endParaRPr>
          </a:p>
        </p:txBody>
      </p:sp>
      <p:sp>
        <p:nvSpPr>
          <p:cNvPr id="10" name="Google Shape;499;p45">
            <a:extLst>
              <a:ext uri="{FF2B5EF4-FFF2-40B4-BE49-F238E27FC236}">
                <a16:creationId xmlns:a16="http://schemas.microsoft.com/office/drawing/2014/main" id="{D9C716BF-1A01-8A3E-0CBB-521661B9889A}"/>
              </a:ext>
            </a:extLst>
          </p:cNvPr>
          <p:cNvSpPr txBox="1"/>
          <p:nvPr/>
        </p:nvSpPr>
        <p:spPr>
          <a:xfrm>
            <a:off x="1374704" y="3778747"/>
            <a:ext cx="948179" cy="630238"/>
          </a:xfrm>
          <a:prstGeom prst="rect">
            <a:avLst/>
          </a:prstGeom>
          <a:noFill/>
          <a:ln>
            <a:noFill/>
          </a:ln>
        </p:spPr>
        <p:txBody>
          <a:bodyPr spcFirstLastPara="1" wrap="square" lIns="91425" tIns="91425" rIns="91425" bIns="91425" anchor="t" anchorCtr="0">
            <a:normAutofit/>
          </a:bodyPr>
          <a:lstStyle/>
          <a:p>
            <a:pPr algn="just">
              <a:lnSpc>
                <a:spcPct val="90000"/>
              </a:lnSpc>
              <a:buClr>
                <a:srgbClr val="0D266D"/>
              </a:buClr>
              <a:buSzPts val="1800"/>
            </a:pPr>
            <a:endParaRPr lang="fr-CA" sz="1000" i="0" u="none" strike="noStrike" cap="none" dirty="0">
              <a:solidFill>
                <a:srgbClr val="0D266D"/>
              </a:solidFill>
              <a:latin typeface="Arial"/>
              <a:ea typeface="Arial"/>
              <a:cs typeface="Arial"/>
              <a:sym typeface="Arial"/>
            </a:endParaRPr>
          </a:p>
          <a:p>
            <a:pPr marR="0" lvl="0" algn="just" rtl="0">
              <a:lnSpc>
                <a:spcPct val="90000"/>
              </a:lnSpc>
              <a:spcBef>
                <a:spcPts val="0"/>
              </a:spcBef>
              <a:spcAft>
                <a:spcPts val="0"/>
              </a:spcAft>
              <a:buClr>
                <a:srgbClr val="0D266D"/>
              </a:buClr>
              <a:buSzPts val="1800"/>
            </a:pPr>
            <a:r>
              <a:rPr lang="fr-CA" sz="1000" b="1" i="0" u="none" strike="noStrike" cap="none" dirty="0">
                <a:solidFill>
                  <a:srgbClr val="0D266D"/>
                </a:solidFill>
                <a:latin typeface="Arial"/>
                <a:ea typeface="Arial"/>
                <a:cs typeface="Arial"/>
                <a:sym typeface="Arial"/>
              </a:rPr>
              <a:t>Occlusion sévère</a:t>
            </a:r>
            <a:endParaRPr lang="fr-CA" sz="1000" b="0" i="0" u="none" strike="noStrike" cap="none" dirty="0">
              <a:solidFill>
                <a:srgbClr val="0D266D"/>
              </a:solidFill>
              <a:latin typeface="Arial"/>
              <a:ea typeface="Arial"/>
              <a:cs typeface="Arial"/>
              <a:sym typeface="Arial"/>
            </a:endParaRPr>
          </a:p>
        </p:txBody>
      </p:sp>
      <p:sp>
        <p:nvSpPr>
          <p:cNvPr id="11" name="Google Shape;499;p45">
            <a:extLst>
              <a:ext uri="{FF2B5EF4-FFF2-40B4-BE49-F238E27FC236}">
                <a16:creationId xmlns:a16="http://schemas.microsoft.com/office/drawing/2014/main" id="{50DB4198-1896-A659-CD5C-7A5B907C3315}"/>
              </a:ext>
            </a:extLst>
          </p:cNvPr>
          <p:cNvSpPr txBox="1"/>
          <p:nvPr/>
        </p:nvSpPr>
        <p:spPr>
          <a:xfrm>
            <a:off x="1374704" y="5146814"/>
            <a:ext cx="948179" cy="630238"/>
          </a:xfrm>
          <a:prstGeom prst="rect">
            <a:avLst/>
          </a:prstGeom>
          <a:noFill/>
          <a:ln>
            <a:noFill/>
          </a:ln>
        </p:spPr>
        <p:txBody>
          <a:bodyPr spcFirstLastPara="1" wrap="square" lIns="91425" tIns="91425" rIns="91425" bIns="91425" anchor="t" anchorCtr="0">
            <a:normAutofit/>
          </a:bodyPr>
          <a:lstStyle/>
          <a:p>
            <a:pPr algn="just">
              <a:lnSpc>
                <a:spcPct val="90000"/>
              </a:lnSpc>
              <a:buClr>
                <a:srgbClr val="0D266D"/>
              </a:buClr>
              <a:buSzPts val="1800"/>
            </a:pPr>
            <a:endParaRPr lang="fr-CA" sz="1000" i="0" u="none" strike="noStrike" cap="none" dirty="0">
              <a:solidFill>
                <a:srgbClr val="0D266D"/>
              </a:solidFill>
              <a:latin typeface="Arial"/>
              <a:ea typeface="Arial"/>
              <a:cs typeface="Arial"/>
              <a:sym typeface="Arial"/>
            </a:endParaRPr>
          </a:p>
          <a:p>
            <a:pPr marR="0" lvl="0" algn="just" rtl="0">
              <a:lnSpc>
                <a:spcPct val="90000"/>
              </a:lnSpc>
              <a:spcBef>
                <a:spcPts val="0"/>
              </a:spcBef>
              <a:spcAft>
                <a:spcPts val="0"/>
              </a:spcAft>
              <a:buClr>
                <a:srgbClr val="0D266D"/>
              </a:buClr>
              <a:buSzPts val="1800"/>
            </a:pPr>
            <a:r>
              <a:rPr lang="fr-CA" sz="1000" b="1" i="0" u="none" strike="noStrike" cap="none" dirty="0">
                <a:solidFill>
                  <a:srgbClr val="0D266D"/>
                </a:solidFill>
                <a:latin typeface="Arial"/>
                <a:ea typeface="Arial"/>
                <a:cs typeface="Arial"/>
                <a:sym typeface="Arial"/>
              </a:rPr>
              <a:t>Occlusion complète</a:t>
            </a:r>
            <a:endParaRPr lang="fr-CA" sz="1000" b="0" i="0" u="none" strike="noStrike" cap="none" dirty="0">
              <a:solidFill>
                <a:srgbClr val="0D266D"/>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9">
          <a:extLst>
            <a:ext uri="{FF2B5EF4-FFF2-40B4-BE49-F238E27FC236}">
              <a16:creationId xmlns:a16="http://schemas.microsoft.com/office/drawing/2014/main" id="{E95E33F3-5D68-FC37-1CC2-8BEB3414D73A}"/>
            </a:ext>
          </a:extLst>
        </p:cNvPr>
        <p:cNvGrpSpPr/>
        <p:nvPr/>
      </p:nvGrpSpPr>
      <p:grpSpPr>
        <a:xfrm>
          <a:off x="0" y="0"/>
          <a:ext cx="0" cy="0"/>
          <a:chOff x="0" y="0"/>
          <a:chExt cx="0" cy="0"/>
        </a:xfrm>
      </p:grpSpPr>
      <p:sp>
        <p:nvSpPr>
          <p:cNvPr id="460" name="Google Shape;460;p40">
            <a:extLst>
              <a:ext uri="{FF2B5EF4-FFF2-40B4-BE49-F238E27FC236}">
                <a16:creationId xmlns:a16="http://schemas.microsoft.com/office/drawing/2014/main" id="{6907EEE7-C881-F99F-2EAE-64B1E7284E5A}"/>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Syndrome coronarien aigu</a:t>
            </a:r>
            <a:endParaRPr dirty="0"/>
          </a:p>
        </p:txBody>
      </p:sp>
      <p:sp>
        <p:nvSpPr>
          <p:cNvPr id="463" name="Google Shape;463;p40">
            <a:extLst>
              <a:ext uri="{FF2B5EF4-FFF2-40B4-BE49-F238E27FC236}">
                <a16:creationId xmlns:a16="http://schemas.microsoft.com/office/drawing/2014/main" id="{D3206BB7-6757-EE3F-5A56-8990E16C0706}"/>
              </a:ext>
            </a:extLst>
          </p:cNvPr>
          <p:cNvSpPr txBox="1"/>
          <p:nvPr/>
        </p:nvSpPr>
        <p:spPr>
          <a:xfrm>
            <a:off x="389496" y="1560139"/>
            <a:ext cx="8522755" cy="1026595"/>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À la page suivante, associez les informations aux problématiques cardiaques retrouvées dans le syndrome coronarien aigu.</a:t>
            </a:r>
            <a:endParaRPr lang="fr-CA" sz="2400" b="0" i="0" u="none" strike="noStrike" cap="none" dirty="0">
              <a:solidFill>
                <a:srgbClr val="000000"/>
              </a:solidFill>
              <a:latin typeface="Arial" panose="020B0604020202020204" pitchFamily="34" charset="0"/>
              <a:ea typeface="Arial"/>
              <a:cs typeface="Arial" panose="020B0604020202020204" pitchFamily="34" charset="0"/>
              <a:sym typeface="Arial"/>
            </a:endParaRPr>
          </a:p>
        </p:txBody>
      </p:sp>
      <p:pic>
        <p:nvPicPr>
          <p:cNvPr id="2" name="Graphique 1">
            <a:extLst>
              <a:ext uri="{FF2B5EF4-FFF2-40B4-BE49-F238E27FC236}">
                <a16:creationId xmlns:a16="http://schemas.microsoft.com/office/drawing/2014/main" id="{67552A81-6D7B-535B-220D-DEF90F612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06691" y="2896187"/>
            <a:ext cx="2585845" cy="3065243"/>
          </a:xfrm>
          <a:prstGeom prst="rect">
            <a:avLst/>
          </a:prstGeom>
        </p:spPr>
      </p:pic>
    </p:spTree>
    <p:extLst>
      <p:ext uri="{BB962C8B-B14F-4D97-AF65-F5344CB8AC3E}">
        <p14:creationId xmlns:p14="http://schemas.microsoft.com/office/powerpoint/2010/main" val="931972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59">
          <a:extLst>
            <a:ext uri="{FF2B5EF4-FFF2-40B4-BE49-F238E27FC236}">
              <a16:creationId xmlns:a16="http://schemas.microsoft.com/office/drawing/2014/main" id="{F4455650-8469-2FB7-51D0-DA3931E278B4}"/>
            </a:ext>
          </a:extLst>
        </p:cNvPr>
        <p:cNvGrpSpPr/>
        <p:nvPr/>
      </p:nvGrpSpPr>
      <p:grpSpPr>
        <a:xfrm>
          <a:off x="0" y="0"/>
          <a:ext cx="0" cy="0"/>
          <a:chOff x="0" y="0"/>
          <a:chExt cx="0" cy="0"/>
        </a:xfrm>
      </p:grpSpPr>
      <p:sp>
        <p:nvSpPr>
          <p:cNvPr id="460" name="Google Shape;460;p40">
            <a:extLst>
              <a:ext uri="{FF2B5EF4-FFF2-40B4-BE49-F238E27FC236}">
                <a16:creationId xmlns:a16="http://schemas.microsoft.com/office/drawing/2014/main" id="{7C069ABA-A0DE-FFE3-B0B8-AFB628271890}"/>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Syndrome coronarien aigu</a:t>
            </a:r>
            <a:endParaRPr dirty="0"/>
          </a:p>
        </p:txBody>
      </p:sp>
      <p:sp>
        <p:nvSpPr>
          <p:cNvPr id="2" name="Google Shape;245;p23">
            <a:extLst>
              <a:ext uri="{FF2B5EF4-FFF2-40B4-BE49-F238E27FC236}">
                <a16:creationId xmlns:a16="http://schemas.microsoft.com/office/drawing/2014/main" id="{B2EFA158-C325-C89D-D6E3-F03BD4A9B85B}"/>
              </a:ext>
            </a:extLst>
          </p:cNvPr>
          <p:cNvSpPr/>
          <p:nvPr/>
        </p:nvSpPr>
        <p:spPr>
          <a:xfrm>
            <a:off x="161452" y="4726979"/>
            <a:ext cx="1472379" cy="1520550"/>
          </a:xfrm>
          <a:prstGeom prst="round1Rect">
            <a:avLst>
              <a:gd name="adj" fmla="val 16667"/>
            </a:avLst>
          </a:prstGeom>
          <a:solidFill>
            <a:srgbClr val="CAE7F5"/>
          </a:solidFill>
          <a:ln w="12700" cap="flat" cmpd="sng">
            <a:solidFill>
              <a:srgbClr val="CAE7F5"/>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 name="Google Shape;246;p23">
            <a:extLst>
              <a:ext uri="{FF2B5EF4-FFF2-40B4-BE49-F238E27FC236}">
                <a16:creationId xmlns:a16="http://schemas.microsoft.com/office/drawing/2014/main" id="{B6C4148D-E454-7F58-CD85-C5384CFA1E1E}"/>
              </a:ext>
            </a:extLst>
          </p:cNvPr>
          <p:cNvSpPr/>
          <p:nvPr/>
        </p:nvSpPr>
        <p:spPr>
          <a:xfrm>
            <a:off x="161452" y="3102309"/>
            <a:ext cx="1472379" cy="1520550"/>
          </a:xfrm>
          <a:prstGeom prst="round1Rect">
            <a:avLst>
              <a:gd name="adj" fmla="val 16667"/>
            </a:avLst>
          </a:prstGeom>
          <a:solidFill>
            <a:srgbClr val="CAE7F5"/>
          </a:solidFill>
          <a:ln w="12700" cap="flat" cmpd="sng">
            <a:solidFill>
              <a:srgbClr val="CAE7F5"/>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 name="Google Shape;252;p23">
            <a:extLst>
              <a:ext uri="{FF2B5EF4-FFF2-40B4-BE49-F238E27FC236}">
                <a16:creationId xmlns:a16="http://schemas.microsoft.com/office/drawing/2014/main" id="{84D88E31-6386-A31F-9336-77D772E90B80}"/>
              </a:ext>
            </a:extLst>
          </p:cNvPr>
          <p:cNvSpPr/>
          <p:nvPr/>
        </p:nvSpPr>
        <p:spPr>
          <a:xfrm>
            <a:off x="1814156" y="3102309"/>
            <a:ext cx="1472379" cy="1520550"/>
          </a:xfrm>
          <a:prstGeom prst="round1Rect">
            <a:avLst>
              <a:gd name="adj" fmla="val 16667"/>
            </a:avLst>
          </a:prstGeom>
          <a:solidFill>
            <a:srgbClr val="D60B41"/>
          </a:solidFill>
          <a:ln w="12700" cap="flat" cmpd="sng">
            <a:solidFill>
              <a:srgbClr val="D60B41"/>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Arial"/>
              <a:ea typeface="Arial"/>
              <a:cs typeface="Arial"/>
              <a:sym typeface="Arial"/>
            </a:endParaRPr>
          </a:p>
        </p:txBody>
      </p:sp>
      <p:sp>
        <p:nvSpPr>
          <p:cNvPr id="6" name="Google Shape;253;p23">
            <a:extLst>
              <a:ext uri="{FF2B5EF4-FFF2-40B4-BE49-F238E27FC236}">
                <a16:creationId xmlns:a16="http://schemas.microsoft.com/office/drawing/2014/main" id="{634A1D70-F0EA-C345-4966-96F86A62D927}"/>
              </a:ext>
            </a:extLst>
          </p:cNvPr>
          <p:cNvSpPr/>
          <p:nvPr/>
        </p:nvSpPr>
        <p:spPr>
          <a:xfrm>
            <a:off x="3468002" y="3102309"/>
            <a:ext cx="1472379" cy="1520550"/>
          </a:xfrm>
          <a:prstGeom prst="round1Rect">
            <a:avLst>
              <a:gd name="adj" fmla="val 16667"/>
            </a:avLst>
          </a:prstGeom>
          <a:solidFill>
            <a:srgbClr val="D60B41"/>
          </a:solidFill>
          <a:ln w="12700" cap="flat" cmpd="sng">
            <a:solidFill>
              <a:srgbClr val="D60B41"/>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Arial"/>
              <a:ea typeface="Arial"/>
              <a:cs typeface="Arial"/>
              <a:sym typeface="Arial"/>
            </a:endParaRPr>
          </a:p>
        </p:txBody>
      </p:sp>
      <p:sp>
        <p:nvSpPr>
          <p:cNvPr id="7" name="Google Shape;254;p23">
            <a:extLst>
              <a:ext uri="{FF2B5EF4-FFF2-40B4-BE49-F238E27FC236}">
                <a16:creationId xmlns:a16="http://schemas.microsoft.com/office/drawing/2014/main" id="{CC0CC50A-71EE-FC45-3F9F-6EB1C69BDCED}"/>
              </a:ext>
            </a:extLst>
          </p:cNvPr>
          <p:cNvSpPr/>
          <p:nvPr/>
        </p:nvSpPr>
        <p:spPr>
          <a:xfrm>
            <a:off x="5129169" y="3102309"/>
            <a:ext cx="1472379" cy="1520550"/>
          </a:xfrm>
          <a:prstGeom prst="round1Rect">
            <a:avLst>
              <a:gd name="adj" fmla="val 16667"/>
            </a:avLst>
          </a:prstGeom>
          <a:solidFill>
            <a:srgbClr val="D60B41"/>
          </a:solidFill>
          <a:ln w="12700" cap="flat" cmpd="sng">
            <a:solidFill>
              <a:srgbClr val="D60B41"/>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Arial"/>
              <a:ea typeface="Arial"/>
              <a:cs typeface="Arial"/>
              <a:sym typeface="Arial"/>
            </a:endParaRPr>
          </a:p>
        </p:txBody>
      </p:sp>
      <p:sp>
        <p:nvSpPr>
          <p:cNvPr id="8" name="Google Shape;257;p23">
            <a:extLst>
              <a:ext uri="{FF2B5EF4-FFF2-40B4-BE49-F238E27FC236}">
                <a16:creationId xmlns:a16="http://schemas.microsoft.com/office/drawing/2014/main" id="{6C96EDE8-E139-3386-DCA2-C7C870E75FBE}"/>
              </a:ext>
            </a:extLst>
          </p:cNvPr>
          <p:cNvSpPr/>
          <p:nvPr/>
        </p:nvSpPr>
        <p:spPr>
          <a:xfrm>
            <a:off x="1814156" y="4726979"/>
            <a:ext cx="1472379" cy="1520550"/>
          </a:xfrm>
          <a:prstGeom prst="round1Rect">
            <a:avLst>
              <a:gd name="adj" fmla="val 16667"/>
            </a:avLst>
          </a:prstGeom>
          <a:solidFill>
            <a:srgbClr val="CAE7F5"/>
          </a:solidFill>
          <a:ln w="12700" cap="flat" cmpd="sng">
            <a:solidFill>
              <a:srgbClr val="CAE7F5"/>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 name="Google Shape;258;p23">
            <a:extLst>
              <a:ext uri="{FF2B5EF4-FFF2-40B4-BE49-F238E27FC236}">
                <a16:creationId xmlns:a16="http://schemas.microsoft.com/office/drawing/2014/main" id="{8F4A4372-436D-DCA9-CBFF-D15F84AACCD7}"/>
              </a:ext>
            </a:extLst>
          </p:cNvPr>
          <p:cNvSpPr/>
          <p:nvPr/>
        </p:nvSpPr>
        <p:spPr>
          <a:xfrm>
            <a:off x="3468002" y="4726979"/>
            <a:ext cx="1472379" cy="1520550"/>
          </a:xfrm>
          <a:prstGeom prst="round1Rect">
            <a:avLst>
              <a:gd name="adj" fmla="val 16667"/>
            </a:avLst>
          </a:prstGeom>
          <a:solidFill>
            <a:srgbClr val="CAE7F5"/>
          </a:solidFill>
          <a:ln w="12700" cap="flat" cmpd="sng">
            <a:solidFill>
              <a:srgbClr val="CAE7F5"/>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 name="Google Shape;259;p23">
            <a:extLst>
              <a:ext uri="{FF2B5EF4-FFF2-40B4-BE49-F238E27FC236}">
                <a16:creationId xmlns:a16="http://schemas.microsoft.com/office/drawing/2014/main" id="{25360ADE-7D56-EDEF-26CF-C6087359D66D}"/>
              </a:ext>
            </a:extLst>
          </p:cNvPr>
          <p:cNvSpPr/>
          <p:nvPr/>
        </p:nvSpPr>
        <p:spPr>
          <a:xfrm>
            <a:off x="5129169" y="4726979"/>
            <a:ext cx="1472379" cy="1520550"/>
          </a:xfrm>
          <a:prstGeom prst="round1Rect">
            <a:avLst>
              <a:gd name="adj" fmla="val 16667"/>
            </a:avLst>
          </a:prstGeom>
          <a:solidFill>
            <a:srgbClr val="CAE7F5"/>
          </a:solidFill>
          <a:ln w="12700" cap="flat" cmpd="sng">
            <a:solidFill>
              <a:srgbClr val="CAE7F5"/>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 name="Google Shape;262;p23">
            <a:extLst>
              <a:ext uri="{FF2B5EF4-FFF2-40B4-BE49-F238E27FC236}">
                <a16:creationId xmlns:a16="http://schemas.microsoft.com/office/drawing/2014/main" id="{A2107F39-5158-74EC-40B7-CCF37A4779DC}"/>
              </a:ext>
            </a:extLst>
          </p:cNvPr>
          <p:cNvSpPr txBox="1"/>
          <p:nvPr/>
        </p:nvSpPr>
        <p:spPr>
          <a:xfrm>
            <a:off x="51614" y="3570217"/>
            <a:ext cx="1692055"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dirty="0">
                <a:solidFill>
                  <a:schemeClr val="dk1"/>
                </a:solidFill>
                <a:latin typeface="Arial"/>
                <a:ea typeface="Arial"/>
                <a:cs typeface="Arial"/>
                <a:sym typeface="Arial"/>
              </a:rPr>
              <a:t>Modifications aigues à l’ECG</a:t>
            </a:r>
            <a:endParaRPr sz="1600" b="1" dirty="0">
              <a:solidFill>
                <a:schemeClr val="dk1"/>
              </a:solidFill>
              <a:latin typeface="Arial"/>
              <a:ea typeface="Arial"/>
              <a:cs typeface="Arial"/>
              <a:sym typeface="Arial"/>
            </a:endParaRPr>
          </a:p>
        </p:txBody>
      </p:sp>
      <p:sp>
        <p:nvSpPr>
          <p:cNvPr id="12" name="Google Shape;263;p23">
            <a:extLst>
              <a:ext uri="{FF2B5EF4-FFF2-40B4-BE49-F238E27FC236}">
                <a16:creationId xmlns:a16="http://schemas.microsoft.com/office/drawing/2014/main" id="{EDB3761E-8D3E-6A75-8644-76149D37F7A0}"/>
              </a:ext>
            </a:extLst>
          </p:cNvPr>
          <p:cNvSpPr txBox="1"/>
          <p:nvPr/>
        </p:nvSpPr>
        <p:spPr>
          <a:xfrm>
            <a:off x="191415" y="5071776"/>
            <a:ext cx="1412452"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dirty="0">
                <a:solidFill>
                  <a:schemeClr val="dk1"/>
                </a:solidFill>
                <a:latin typeface="Arial"/>
                <a:ea typeface="Arial"/>
                <a:cs typeface="Arial"/>
                <a:sym typeface="Arial"/>
              </a:rPr>
              <a:t>Syndrome coronarien aigu</a:t>
            </a:r>
            <a:endParaRPr sz="1600" b="1" dirty="0">
              <a:solidFill>
                <a:schemeClr val="dk1"/>
              </a:solidFill>
              <a:latin typeface="Arial"/>
              <a:ea typeface="Arial"/>
              <a:cs typeface="Arial"/>
              <a:sym typeface="Arial"/>
            </a:endParaRPr>
          </a:p>
        </p:txBody>
      </p:sp>
      <p:sp>
        <p:nvSpPr>
          <p:cNvPr id="13" name="Google Shape;265;p23">
            <a:extLst>
              <a:ext uri="{FF2B5EF4-FFF2-40B4-BE49-F238E27FC236}">
                <a16:creationId xmlns:a16="http://schemas.microsoft.com/office/drawing/2014/main" id="{5F318290-FFD0-4D09-B0B8-5CE733958FAB}"/>
              </a:ext>
            </a:extLst>
          </p:cNvPr>
          <p:cNvSpPr txBox="1"/>
          <p:nvPr/>
        </p:nvSpPr>
        <p:spPr>
          <a:xfrm>
            <a:off x="3504191" y="5317997"/>
            <a:ext cx="1400001"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dirty="0">
                <a:solidFill>
                  <a:schemeClr val="dk1"/>
                </a:solidFill>
                <a:latin typeface="Arial"/>
                <a:ea typeface="Arial"/>
                <a:cs typeface="Arial"/>
                <a:sym typeface="Arial"/>
              </a:rPr>
              <a:t>NSTEMI</a:t>
            </a:r>
            <a:endParaRPr sz="1600" b="1" dirty="0">
              <a:solidFill>
                <a:schemeClr val="dk1"/>
              </a:solidFill>
              <a:latin typeface="Arial"/>
              <a:ea typeface="Arial"/>
              <a:cs typeface="Arial"/>
              <a:sym typeface="Arial"/>
            </a:endParaRPr>
          </a:p>
        </p:txBody>
      </p:sp>
      <p:sp>
        <p:nvSpPr>
          <p:cNvPr id="14" name="Google Shape;266;p23">
            <a:extLst>
              <a:ext uri="{FF2B5EF4-FFF2-40B4-BE49-F238E27FC236}">
                <a16:creationId xmlns:a16="http://schemas.microsoft.com/office/drawing/2014/main" id="{C22943E8-2A9B-8EED-CF99-1100CFF32C47}"/>
              </a:ext>
            </a:extLst>
          </p:cNvPr>
          <p:cNvSpPr txBox="1"/>
          <p:nvPr/>
        </p:nvSpPr>
        <p:spPr>
          <a:xfrm>
            <a:off x="5402091" y="5317997"/>
            <a:ext cx="926535"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dirty="0">
                <a:solidFill>
                  <a:schemeClr val="dk1"/>
                </a:solidFill>
                <a:latin typeface="Arial"/>
                <a:ea typeface="Arial"/>
                <a:cs typeface="Arial"/>
                <a:sym typeface="Arial"/>
              </a:rPr>
              <a:t>STEMI</a:t>
            </a:r>
            <a:endParaRPr sz="1600" b="1" dirty="0">
              <a:solidFill>
                <a:schemeClr val="dk1"/>
              </a:solidFill>
              <a:latin typeface="Arial"/>
              <a:ea typeface="Arial"/>
              <a:cs typeface="Arial"/>
              <a:sym typeface="Arial"/>
            </a:endParaRPr>
          </a:p>
        </p:txBody>
      </p:sp>
      <p:sp>
        <p:nvSpPr>
          <p:cNvPr id="15" name="Google Shape;268;p23">
            <a:extLst>
              <a:ext uri="{FF2B5EF4-FFF2-40B4-BE49-F238E27FC236}">
                <a16:creationId xmlns:a16="http://schemas.microsoft.com/office/drawing/2014/main" id="{526314E6-67EB-9F7F-D3F6-E57840D6A248}"/>
              </a:ext>
            </a:extLst>
          </p:cNvPr>
          <p:cNvSpPr txBox="1"/>
          <p:nvPr/>
        </p:nvSpPr>
        <p:spPr>
          <a:xfrm>
            <a:off x="1839863" y="5194887"/>
            <a:ext cx="1420964"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dirty="0">
                <a:solidFill>
                  <a:schemeClr val="dk1"/>
                </a:solidFill>
                <a:latin typeface="Arial"/>
                <a:ea typeface="Arial"/>
                <a:cs typeface="Arial"/>
                <a:sym typeface="Arial"/>
              </a:rPr>
              <a:t>Angine instable</a:t>
            </a:r>
            <a:endParaRPr sz="1600" b="1" dirty="0">
              <a:solidFill>
                <a:schemeClr val="dk1"/>
              </a:solidFill>
              <a:latin typeface="Arial"/>
              <a:ea typeface="Arial"/>
              <a:cs typeface="Arial"/>
              <a:sym typeface="Arial"/>
            </a:endParaRPr>
          </a:p>
        </p:txBody>
      </p:sp>
      <p:sp>
        <p:nvSpPr>
          <p:cNvPr id="19" name="Google Shape;278;p23">
            <a:extLst>
              <a:ext uri="{FF2B5EF4-FFF2-40B4-BE49-F238E27FC236}">
                <a16:creationId xmlns:a16="http://schemas.microsoft.com/office/drawing/2014/main" id="{3AFA3CEF-2F82-9D57-8DB2-058F5B354E13}"/>
              </a:ext>
            </a:extLst>
          </p:cNvPr>
          <p:cNvSpPr/>
          <p:nvPr/>
        </p:nvSpPr>
        <p:spPr>
          <a:xfrm>
            <a:off x="161452" y="1467595"/>
            <a:ext cx="1472379" cy="1520550"/>
          </a:xfrm>
          <a:prstGeom prst="round1Rect">
            <a:avLst>
              <a:gd name="adj" fmla="val 16667"/>
            </a:avLst>
          </a:prstGeom>
          <a:solidFill>
            <a:srgbClr val="CAE7F5"/>
          </a:solidFill>
          <a:ln w="12700" cap="flat" cmpd="sng">
            <a:solidFill>
              <a:srgbClr val="CAE7F5"/>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 name="Google Shape;279;p23">
            <a:extLst>
              <a:ext uri="{FF2B5EF4-FFF2-40B4-BE49-F238E27FC236}">
                <a16:creationId xmlns:a16="http://schemas.microsoft.com/office/drawing/2014/main" id="{20C54759-0C07-05CC-100E-D27F1A695FAD}"/>
              </a:ext>
            </a:extLst>
          </p:cNvPr>
          <p:cNvSpPr/>
          <p:nvPr/>
        </p:nvSpPr>
        <p:spPr>
          <a:xfrm>
            <a:off x="1814156" y="1467595"/>
            <a:ext cx="1472379" cy="1520550"/>
          </a:xfrm>
          <a:prstGeom prst="round1Rect">
            <a:avLst>
              <a:gd name="adj" fmla="val 16667"/>
            </a:avLst>
          </a:prstGeom>
          <a:solidFill>
            <a:srgbClr val="0D266D"/>
          </a:solidFill>
          <a:ln w="12700" cap="flat" cmpd="sng">
            <a:solidFill>
              <a:srgbClr val="0D266D"/>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Arial"/>
              <a:ea typeface="Arial"/>
              <a:cs typeface="Arial"/>
              <a:sym typeface="Arial"/>
            </a:endParaRPr>
          </a:p>
        </p:txBody>
      </p:sp>
      <p:sp>
        <p:nvSpPr>
          <p:cNvPr id="21" name="Google Shape;280;p23">
            <a:extLst>
              <a:ext uri="{FF2B5EF4-FFF2-40B4-BE49-F238E27FC236}">
                <a16:creationId xmlns:a16="http://schemas.microsoft.com/office/drawing/2014/main" id="{E6751761-C8B6-D873-C307-87677333CF56}"/>
              </a:ext>
            </a:extLst>
          </p:cNvPr>
          <p:cNvSpPr/>
          <p:nvPr/>
        </p:nvSpPr>
        <p:spPr>
          <a:xfrm>
            <a:off x="3468002" y="1467595"/>
            <a:ext cx="1472379" cy="1520550"/>
          </a:xfrm>
          <a:prstGeom prst="round1Rect">
            <a:avLst>
              <a:gd name="adj" fmla="val 16667"/>
            </a:avLst>
          </a:prstGeom>
          <a:solidFill>
            <a:srgbClr val="0D266D"/>
          </a:solidFill>
          <a:ln w="12700" cap="flat" cmpd="sng">
            <a:solidFill>
              <a:srgbClr val="0D266D"/>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Arial"/>
              <a:ea typeface="Arial"/>
              <a:cs typeface="Arial"/>
              <a:sym typeface="Arial"/>
            </a:endParaRPr>
          </a:p>
        </p:txBody>
      </p:sp>
      <p:sp>
        <p:nvSpPr>
          <p:cNvPr id="22" name="Google Shape;281;p23">
            <a:extLst>
              <a:ext uri="{FF2B5EF4-FFF2-40B4-BE49-F238E27FC236}">
                <a16:creationId xmlns:a16="http://schemas.microsoft.com/office/drawing/2014/main" id="{48C79652-8809-3B39-DEB7-C896E1FC275D}"/>
              </a:ext>
            </a:extLst>
          </p:cNvPr>
          <p:cNvSpPr/>
          <p:nvPr/>
        </p:nvSpPr>
        <p:spPr>
          <a:xfrm>
            <a:off x="5129169" y="1467595"/>
            <a:ext cx="1472379" cy="1520550"/>
          </a:xfrm>
          <a:prstGeom prst="round1Rect">
            <a:avLst>
              <a:gd name="adj" fmla="val 16667"/>
            </a:avLst>
          </a:prstGeom>
          <a:solidFill>
            <a:srgbClr val="0D266D"/>
          </a:solidFill>
          <a:ln w="12700" cap="flat" cmpd="sng">
            <a:solidFill>
              <a:srgbClr val="0D266D"/>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chemeClr val="lt1"/>
              </a:solidFill>
              <a:latin typeface="Arial"/>
              <a:ea typeface="Arial"/>
              <a:cs typeface="Arial"/>
              <a:sym typeface="Arial"/>
            </a:endParaRPr>
          </a:p>
        </p:txBody>
      </p:sp>
      <p:sp>
        <p:nvSpPr>
          <p:cNvPr id="23" name="Google Shape;284;p23">
            <a:extLst>
              <a:ext uri="{FF2B5EF4-FFF2-40B4-BE49-F238E27FC236}">
                <a16:creationId xmlns:a16="http://schemas.microsoft.com/office/drawing/2014/main" id="{7294D640-7A2E-D858-C9E2-40036AF80F06}"/>
              </a:ext>
            </a:extLst>
          </p:cNvPr>
          <p:cNvSpPr txBox="1"/>
          <p:nvPr/>
        </p:nvSpPr>
        <p:spPr>
          <a:xfrm>
            <a:off x="51614" y="1935503"/>
            <a:ext cx="1692055"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dirty="0">
                <a:solidFill>
                  <a:schemeClr val="dk1"/>
                </a:solidFill>
                <a:latin typeface="Arial"/>
                <a:ea typeface="Arial"/>
                <a:cs typeface="Arial"/>
                <a:sym typeface="Arial"/>
              </a:rPr>
              <a:t>Biomarqueurs cardiaques</a:t>
            </a:r>
            <a:endParaRPr sz="1600" b="1" dirty="0">
              <a:solidFill>
                <a:schemeClr val="dk1"/>
              </a:solidFill>
              <a:latin typeface="Arial"/>
              <a:ea typeface="Arial"/>
              <a:cs typeface="Arial"/>
              <a:sym typeface="Arial"/>
            </a:endParaRPr>
          </a:p>
        </p:txBody>
      </p:sp>
      <p:sp>
        <p:nvSpPr>
          <p:cNvPr id="27" name="Google Shape;268;p23">
            <a:extLst>
              <a:ext uri="{FF2B5EF4-FFF2-40B4-BE49-F238E27FC236}">
                <a16:creationId xmlns:a16="http://schemas.microsoft.com/office/drawing/2014/main" id="{529D9857-F1F5-456B-563A-4E6DAB7237B1}"/>
              </a:ext>
            </a:extLst>
          </p:cNvPr>
          <p:cNvSpPr txBox="1"/>
          <p:nvPr/>
        </p:nvSpPr>
        <p:spPr>
          <a:xfrm>
            <a:off x="1731376" y="2058613"/>
            <a:ext cx="1637938"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dirty="0">
                <a:solidFill>
                  <a:schemeClr val="bg1"/>
                </a:solidFill>
                <a:latin typeface="Arial"/>
                <a:ea typeface="Arial"/>
                <a:cs typeface="Arial"/>
                <a:sym typeface="Arial"/>
              </a:rPr>
              <a:t>Négatifs</a:t>
            </a:r>
          </a:p>
        </p:txBody>
      </p:sp>
      <p:sp>
        <p:nvSpPr>
          <p:cNvPr id="29" name="Google Shape;268;p23">
            <a:extLst>
              <a:ext uri="{FF2B5EF4-FFF2-40B4-BE49-F238E27FC236}">
                <a16:creationId xmlns:a16="http://schemas.microsoft.com/office/drawing/2014/main" id="{A2202FBF-E6AA-19E3-3A0B-5DCFCB0527FA}"/>
              </a:ext>
            </a:extLst>
          </p:cNvPr>
          <p:cNvSpPr txBox="1"/>
          <p:nvPr/>
        </p:nvSpPr>
        <p:spPr>
          <a:xfrm>
            <a:off x="3385222" y="2058613"/>
            <a:ext cx="1637938"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dirty="0">
                <a:solidFill>
                  <a:schemeClr val="bg1"/>
                </a:solidFill>
                <a:latin typeface="Arial"/>
                <a:ea typeface="Arial"/>
                <a:cs typeface="Arial"/>
                <a:sym typeface="Arial"/>
              </a:rPr>
              <a:t>Positifs</a:t>
            </a:r>
            <a:endParaRPr sz="1600" b="1" dirty="0">
              <a:solidFill>
                <a:schemeClr val="bg1"/>
              </a:solidFill>
              <a:latin typeface="Arial"/>
              <a:ea typeface="Arial"/>
              <a:cs typeface="Arial"/>
              <a:sym typeface="Arial"/>
            </a:endParaRPr>
          </a:p>
        </p:txBody>
      </p:sp>
      <p:sp>
        <p:nvSpPr>
          <p:cNvPr id="5" name="Google Shape;268;p23">
            <a:extLst>
              <a:ext uri="{FF2B5EF4-FFF2-40B4-BE49-F238E27FC236}">
                <a16:creationId xmlns:a16="http://schemas.microsoft.com/office/drawing/2014/main" id="{1C5C9E3D-9A30-A5C5-1CE7-CA0117BD2A14}"/>
              </a:ext>
            </a:extLst>
          </p:cNvPr>
          <p:cNvSpPr txBox="1"/>
          <p:nvPr/>
        </p:nvSpPr>
        <p:spPr>
          <a:xfrm>
            <a:off x="5046389" y="2058613"/>
            <a:ext cx="1637938"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600" b="1" dirty="0">
                <a:solidFill>
                  <a:schemeClr val="bg1"/>
                </a:solidFill>
                <a:latin typeface="Arial"/>
                <a:ea typeface="Arial"/>
                <a:cs typeface="Arial"/>
                <a:sym typeface="Arial"/>
              </a:rPr>
              <a:t>Positifs</a:t>
            </a:r>
            <a:endParaRPr sz="1600" b="1" dirty="0">
              <a:solidFill>
                <a:schemeClr val="bg1"/>
              </a:solidFill>
              <a:latin typeface="Arial"/>
              <a:ea typeface="Arial"/>
              <a:cs typeface="Arial"/>
              <a:sym typeface="Arial"/>
            </a:endParaRPr>
          </a:p>
        </p:txBody>
      </p:sp>
      <p:pic>
        <p:nvPicPr>
          <p:cNvPr id="16" name="Graphique 15">
            <a:extLst>
              <a:ext uri="{FF2B5EF4-FFF2-40B4-BE49-F238E27FC236}">
                <a16:creationId xmlns:a16="http://schemas.microsoft.com/office/drawing/2014/main" id="{0146D8E4-025B-7B3B-6B8A-1673E21D7055}"/>
              </a:ext>
            </a:extLst>
          </p:cNvPr>
          <p:cNvPicPr>
            <a:picLocks noChangeAspect="1"/>
          </p:cNvPicPr>
          <p:nvPr/>
        </p:nvPicPr>
        <p:blipFill>
          <a:blip r:embed="rId3">
            <a:extLst>
              <a:ext uri="{96DAC541-7B7A-43D3-8B79-37D633B846F1}">
                <asvg:svgBlip xmlns:asvg="http://schemas.microsoft.com/office/drawing/2016/SVG/main" r:embed="rId4"/>
              </a:ext>
            </a:extLst>
          </a:blip>
          <a:srcRect r="48151" b="-14226"/>
          <a:stretch/>
        </p:blipFill>
        <p:spPr>
          <a:xfrm>
            <a:off x="1937086" y="3594246"/>
            <a:ext cx="629590" cy="560706"/>
          </a:xfrm>
          <a:prstGeom prst="rect">
            <a:avLst/>
          </a:prstGeom>
        </p:spPr>
      </p:pic>
      <p:pic>
        <p:nvPicPr>
          <p:cNvPr id="17" name="Graphique 16">
            <a:extLst>
              <a:ext uri="{FF2B5EF4-FFF2-40B4-BE49-F238E27FC236}">
                <a16:creationId xmlns:a16="http://schemas.microsoft.com/office/drawing/2014/main" id="{7672930F-9C6E-DFB2-A8CE-E9BD1AADCADE}"/>
              </a:ext>
            </a:extLst>
          </p:cNvPr>
          <p:cNvPicPr>
            <a:picLocks noChangeAspect="1"/>
          </p:cNvPicPr>
          <p:nvPr/>
        </p:nvPicPr>
        <p:blipFill>
          <a:blip r:embed="rId3">
            <a:extLst>
              <a:ext uri="{96DAC541-7B7A-43D3-8B79-37D633B846F1}">
                <asvg:svgBlip xmlns:asvg="http://schemas.microsoft.com/office/drawing/2016/SVG/main" r:embed="rId5"/>
              </a:ext>
            </a:extLst>
          </a:blip>
          <a:srcRect l="51540" b="2526"/>
          <a:stretch/>
        </p:blipFill>
        <p:spPr>
          <a:xfrm>
            <a:off x="4204191" y="3623347"/>
            <a:ext cx="588431" cy="478474"/>
          </a:xfrm>
          <a:prstGeom prst="rect">
            <a:avLst/>
          </a:prstGeom>
        </p:spPr>
      </p:pic>
      <p:pic>
        <p:nvPicPr>
          <p:cNvPr id="18" name="Graphique 17">
            <a:extLst>
              <a:ext uri="{FF2B5EF4-FFF2-40B4-BE49-F238E27FC236}">
                <a16:creationId xmlns:a16="http://schemas.microsoft.com/office/drawing/2014/main" id="{E4C8030B-6D43-86B6-D981-BEC82A2813E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86779" y="3650812"/>
            <a:ext cx="512234" cy="440760"/>
          </a:xfrm>
          <a:prstGeom prst="rect">
            <a:avLst/>
          </a:prstGeom>
        </p:spPr>
      </p:pic>
      <p:pic>
        <p:nvPicPr>
          <p:cNvPr id="24" name="Graphique 23">
            <a:extLst>
              <a:ext uri="{FF2B5EF4-FFF2-40B4-BE49-F238E27FC236}">
                <a16:creationId xmlns:a16="http://schemas.microsoft.com/office/drawing/2014/main" id="{0ECD80B2-72E5-65FA-6F88-9590C1A41EE0}"/>
              </a:ext>
            </a:extLst>
          </p:cNvPr>
          <p:cNvPicPr>
            <a:picLocks noChangeAspect="1"/>
          </p:cNvPicPr>
          <p:nvPr/>
        </p:nvPicPr>
        <p:blipFill>
          <a:blip r:embed="rId3">
            <a:extLst>
              <a:ext uri="{96DAC541-7B7A-43D3-8B79-37D633B846F1}">
                <asvg:svgBlip xmlns:asvg="http://schemas.microsoft.com/office/drawing/2016/SVG/main" r:embed="rId5"/>
              </a:ext>
            </a:extLst>
          </a:blip>
          <a:srcRect l="51540" b="2526"/>
          <a:stretch/>
        </p:blipFill>
        <p:spPr>
          <a:xfrm>
            <a:off x="2526838" y="3623347"/>
            <a:ext cx="588431" cy="478474"/>
          </a:xfrm>
          <a:prstGeom prst="rect">
            <a:avLst/>
          </a:prstGeom>
        </p:spPr>
      </p:pic>
      <p:pic>
        <p:nvPicPr>
          <p:cNvPr id="25" name="Graphique 24">
            <a:extLst>
              <a:ext uri="{FF2B5EF4-FFF2-40B4-BE49-F238E27FC236}">
                <a16:creationId xmlns:a16="http://schemas.microsoft.com/office/drawing/2014/main" id="{8A7BD7BE-251D-F5BD-53FA-76F348DD0730}"/>
              </a:ext>
            </a:extLst>
          </p:cNvPr>
          <p:cNvPicPr>
            <a:picLocks noChangeAspect="1"/>
          </p:cNvPicPr>
          <p:nvPr/>
        </p:nvPicPr>
        <p:blipFill>
          <a:blip r:embed="rId3">
            <a:extLst>
              <a:ext uri="{96DAC541-7B7A-43D3-8B79-37D633B846F1}">
                <asvg:svgBlip xmlns:asvg="http://schemas.microsoft.com/office/drawing/2016/SVG/main" r:embed="rId4"/>
              </a:ext>
            </a:extLst>
          </a:blip>
          <a:srcRect r="48151" b="-14226"/>
          <a:stretch/>
        </p:blipFill>
        <p:spPr>
          <a:xfrm>
            <a:off x="3596650" y="3626353"/>
            <a:ext cx="629590" cy="560706"/>
          </a:xfrm>
          <a:prstGeom prst="rect">
            <a:avLst/>
          </a:prstGeom>
        </p:spPr>
      </p:pic>
    </p:spTree>
    <p:extLst>
      <p:ext uri="{BB962C8B-B14F-4D97-AF65-F5344CB8AC3E}">
        <p14:creationId xmlns:p14="http://schemas.microsoft.com/office/powerpoint/2010/main" val="3845136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2"/>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232" name="Google Shape;232;p22"/>
          <p:cNvSpPr txBox="1">
            <a:spLocks noGrp="1"/>
          </p:cNvSpPr>
          <p:nvPr>
            <p:ph type="body" idx="1"/>
          </p:nvPr>
        </p:nvSpPr>
        <p:spPr>
          <a:xfrm>
            <a:off x="266352" y="1542913"/>
            <a:ext cx="8611296" cy="3623998"/>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endParaRPr sz="1500" dirty="0">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5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500" dirty="0">
              <a:solidFill>
                <a:srgbClr val="0D266D"/>
              </a:solidFill>
              <a:latin typeface="Arial" panose="020B0604020202020204" pitchFamily="34" charset="0"/>
              <a:cs typeface="Arial" panose="020B0604020202020204" pitchFamily="34" charset="0"/>
            </a:endParaRPr>
          </a:p>
        </p:txBody>
      </p:sp>
      <p:sp>
        <p:nvSpPr>
          <p:cNvPr id="2" name="Google Shape;313;p33">
            <a:extLst>
              <a:ext uri="{FF2B5EF4-FFF2-40B4-BE49-F238E27FC236}">
                <a16:creationId xmlns:a16="http://schemas.microsoft.com/office/drawing/2014/main" id="{E2E21715-C638-0FD9-182E-E9849DA834FB}"/>
              </a:ext>
            </a:extLst>
          </p:cNvPr>
          <p:cNvSpPr txBox="1">
            <a:spLocks/>
          </p:cNvSpPr>
          <p:nvPr/>
        </p:nvSpPr>
        <p:spPr>
          <a:xfrm>
            <a:off x="125186" y="1607580"/>
            <a:ext cx="8893628" cy="3707507"/>
          </a:xfrm>
          <a:prstGeom prst="rect">
            <a:avLst/>
          </a:prstGeom>
          <a:noFill/>
          <a:ln>
            <a:noFill/>
          </a:ln>
        </p:spPr>
        <p:txBody>
          <a:bodyPr spcFirstLastPara="1" vert="horz" wrap="square" lIns="91425" tIns="91425" rIns="91425" bIns="91425" rtlCol="0" anchor="t" anchorCtr="0">
            <a:noAutofit/>
          </a:bodyPr>
          <a:lstStyle>
            <a:lvl1pPr marL="457200" lvl="0" indent="-406400" algn="l" defTabSz="914400" rtl="0" eaLnBrk="1" latinLnBrk="0" hangingPunct="1">
              <a:lnSpc>
                <a:spcPct val="90000"/>
              </a:lnSpc>
              <a:spcBef>
                <a:spcPts val="1000"/>
              </a:spcBef>
              <a:spcAft>
                <a:spcPts val="0"/>
              </a:spcAft>
              <a:buClr>
                <a:schemeClr val="dk1"/>
              </a:buClr>
              <a:buSzPts val="2800"/>
              <a:buFont typeface="Arial"/>
              <a:buChar char="›"/>
              <a:defRPr sz="2800" kern="1200">
                <a:solidFill>
                  <a:schemeClr val="tx1"/>
                </a:solidFill>
                <a:latin typeface="+mn-lt"/>
                <a:ea typeface="+mn-ea"/>
                <a:cs typeface="+mn-cs"/>
              </a:defRPr>
            </a:lvl1pPr>
            <a:lvl2pPr marL="914400" lvl="1" indent="-381000" algn="l" defTabSz="914400" rtl="0" eaLnBrk="1" latinLnBrk="0" hangingPunct="1">
              <a:lnSpc>
                <a:spcPct val="90000"/>
              </a:lnSpc>
              <a:spcBef>
                <a:spcPts val="500"/>
              </a:spcBef>
              <a:spcAft>
                <a:spcPts val="0"/>
              </a:spcAft>
              <a:buClr>
                <a:schemeClr val="dk1"/>
              </a:buClr>
              <a:buSzPts val="2400"/>
              <a:buFont typeface="Arial"/>
              <a:buChar char="•"/>
              <a:defRPr sz="2400" kern="1200">
                <a:solidFill>
                  <a:schemeClr val="tx1"/>
                </a:solidFill>
                <a:latin typeface="+mn-lt"/>
                <a:ea typeface="+mn-ea"/>
                <a:cs typeface="+mn-cs"/>
              </a:defRPr>
            </a:lvl2pPr>
            <a:lvl3pPr marL="1371600" lvl="2"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2000" kern="1200">
                <a:solidFill>
                  <a:schemeClr val="tx1"/>
                </a:solidFill>
                <a:latin typeface="+mn-lt"/>
                <a:ea typeface="+mn-ea"/>
                <a:cs typeface="+mn-cs"/>
              </a:defRPr>
            </a:lvl3pPr>
            <a:lvl4pPr marL="1828800" lvl="3"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4pPr>
            <a:lvl5pPr marL="2286000" lvl="4"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Clr>
                <a:srgbClr val="0D266D"/>
              </a:buClr>
              <a:buSzPts val="1800"/>
              <a:buFont typeface="Arial"/>
              <a:buNone/>
            </a:pPr>
            <a:r>
              <a:rPr lang="fr-CA" sz="1800" dirty="0">
                <a:solidFill>
                  <a:srgbClr val="0D266D"/>
                </a:solidFill>
                <a:latin typeface="Arial" panose="020B0604020202020204" pitchFamily="34" charset="0"/>
                <a:cs typeface="Arial" panose="020B0604020202020204" pitchFamily="34" charset="0"/>
              </a:rPr>
              <a:t>L’évaluation du syndrome coronarien aigu se fera à l’aide d’un électrocardiogramme et de la mesure des biomarqueurs cardiaques. Cela permettra de distinguer l’angine instable, l’infarctus du myocarde sans élévation du segment ST (NSTEMI) et l’infarctus du myocarde avec élévation du segment ST (STEMI). </a:t>
            </a:r>
          </a:p>
          <a:p>
            <a:pPr marL="0" indent="0" algn="just">
              <a:spcBef>
                <a:spcPts val="0"/>
              </a:spcBef>
              <a:buClr>
                <a:srgbClr val="0D266D"/>
              </a:buClr>
              <a:buSzPts val="1800"/>
              <a:buFont typeface="Arial"/>
              <a:buNone/>
            </a:pPr>
            <a:endParaRPr lang="fr-CA" sz="1800" dirty="0">
              <a:solidFill>
                <a:srgbClr val="0D266D"/>
              </a:solidFill>
              <a:latin typeface="Arial" panose="020B0604020202020204" pitchFamily="34" charset="0"/>
              <a:cs typeface="Arial" panose="020B0604020202020204" pitchFamily="34" charset="0"/>
            </a:endParaRPr>
          </a:p>
          <a:p>
            <a:pPr marL="0" indent="0" algn="just">
              <a:spcBef>
                <a:spcPts val="0"/>
              </a:spcBef>
              <a:buClr>
                <a:srgbClr val="0D266D"/>
              </a:buClr>
              <a:buSzPts val="1800"/>
              <a:buFont typeface="Arial"/>
              <a:buNone/>
            </a:pPr>
            <a:r>
              <a:rPr lang="fr-CA" sz="1800" dirty="0">
                <a:solidFill>
                  <a:srgbClr val="0D266D"/>
                </a:solidFill>
                <a:latin typeface="Arial" panose="020B0604020202020204" pitchFamily="34" charset="0"/>
                <a:cs typeface="Arial" panose="020B0604020202020204" pitchFamily="34" charset="0"/>
              </a:rPr>
              <a:t>Dans l’angine instable et le NSTEMI, on observera un sous-décalage du segment ST </a:t>
            </a:r>
            <a:r>
              <a:rPr lang="fr-CA" sz="1800" u="sng" dirty="0">
                <a:solidFill>
                  <a:srgbClr val="0D266D"/>
                </a:solidFill>
                <a:latin typeface="Arial" panose="020B0604020202020204" pitchFamily="34" charset="0"/>
                <a:cs typeface="Arial" panose="020B0604020202020204" pitchFamily="34" charset="0"/>
              </a:rPr>
              <a:t>&gt;</a:t>
            </a:r>
            <a:r>
              <a:rPr lang="fr-CA" sz="1800" dirty="0">
                <a:solidFill>
                  <a:srgbClr val="0D266D"/>
                </a:solidFill>
                <a:latin typeface="Arial" panose="020B0604020202020204" pitchFamily="34" charset="0"/>
                <a:cs typeface="Arial" panose="020B0604020202020204" pitchFamily="34" charset="0"/>
              </a:rPr>
              <a:t> 1 mm ou une inversion de l’onde </a:t>
            </a:r>
            <a:r>
              <a:rPr lang="fr-CA" sz="1800" dirty="0" err="1">
                <a:solidFill>
                  <a:srgbClr val="0D266D"/>
                </a:solidFill>
                <a:latin typeface="Arial" panose="020B0604020202020204" pitchFamily="34" charset="0"/>
                <a:cs typeface="Arial" panose="020B0604020202020204" pitchFamily="34" charset="0"/>
              </a:rPr>
              <a:t>T</a:t>
            </a:r>
            <a:r>
              <a:rPr lang="fr-CA" sz="1800" dirty="0">
                <a:solidFill>
                  <a:srgbClr val="0D266D"/>
                </a:solidFill>
                <a:latin typeface="Arial" panose="020B0604020202020204" pitchFamily="34" charset="0"/>
                <a:cs typeface="Arial" panose="020B0604020202020204" pitchFamily="34" charset="0"/>
              </a:rPr>
              <a:t> qui traduisent une ischémie. Dans le STEMI, l’électrocardiogramme montrera une élévation du segment ST </a:t>
            </a:r>
            <a:r>
              <a:rPr lang="fr-CA" sz="1800" u="sng" dirty="0">
                <a:solidFill>
                  <a:srgbClr val="0D266D"/>
                </a:solidFill>
                <a:latin typeface="Arial" panose="020B0604020202020204" pitchFamily="34" charset="0"/>
                <a:cs typeface="Arial" panose="020B0604020202020204" pitchFamily="34" charset="0"/>
              </a:rPr>
              <a:t>&gt;</a:t>
            </a:r>
            <a:r>
              <a:rPr lang="fr-CA" sz="1800" dirty="0">
                <a:solidFill>
                  <a:srgbClr val="0D266D"/>
                </a:solidFill>
                <a:latin typeface="Arial" panose="020B0604020202020204" pitchFamily="34" charset="0"/>
                <a:cs typeface="Arial" panose="020B0604020202020204" pitchFamily="34" charset="0"/>
              </a:rPr>
              <a:t> 1 mm qui traduit une lésion sévère (</a:t>
            </a:r>
            <a:r>
              <a:rPr lang="fr-CA" sz="1800" dirty="0" err="1">
                <a:solidFill>
                  <a:srgbClr val="0D266D"/>
                </a:solidFill>
                <a:latin typeface="Arial" panose="020B0604020202020204" pitchFamily="34" charset="0"/>
                <a:cs typeface="Arial" panose="020B0604020202020204" pitchFamily="34" charset="0"/>
              </a:rPr>
              <a:t>Sweis</a:t>
            </a:r>
            <a:r>
              <a:rPr lang="fr-CA" sz="1800" dirty="0">
                <a:solidFill>
                  <a:srgbClr val="0D266D"/>
                </a:solidFill>
                <a:latin typeface="Arial" panose="020B0604020202020204" pitchFamily="34" charset="0"/>
                <a:cs typeface="Arial" panose="020B0604020202020204" pitchFamily="34" charset="0"/>
              </a:rPr>
              <a:t> R. N. et al., 2024).</a:t>
            </a:r>
          </a:p>
          <a:p>
            <a:pPr marL="0" indent="0" algn="just">
              <a:spcBef>
                <a:spcPts val="0"/>
              </a:spcBef>
              <a:buClr>
                <a:srgbClr val="0D266D"/>
              </a:buClr>
              <a:buSzPts val="1800"/>
              <a:buFont typeface="Arial"/>
              <a:buNone/>
            </a:pPr>
            <a:endParaRPr lang="fr-CA" sz="1800" dirty="0">
              <a:solidFill>
                <a:srgbClr val="0D266D"/>
              </a:solidFill>
              <a:latin typeface="Arial" panose="020B0604020202020204" pitchFamily="34" charset="0"/>
              <a:cs typeface="Arial" panose="020B0604020202020204" pitchFamily="34" charset="0"/>
            </a:endParaRPr>
          </a:p>
          <a:p>
            <a:pPr marL="0" indent="0" algn="just">
              <a:spcBef>
                <a:spcPts val="0"/>
              </a:spcBef>
              <a:buClr>
                <a:srgbClr val="0D266D"/>
              </a:buClr>
              <a:buSzPts val="1800"/>
              <a:buFont typeface="Arial"/>
              <a:buNone/>
            </a:pPr>
            <a:r>
              <a:rPr lang="fr-CA" sz="1800" dirty="0">
                <a:solidFill>
                  <a:srgbClr val="0D266D"/>
                </a:solidFill>
                <a:latin typeface="Arial" panose="020B0604020202020204" pitchFamily="34" charset="0"/>
                <a:cs typeface="Arial" panose="020B0604020202020204" pitchFamily="34" charset="0"/>
              </a:rPr>
              <a:t>Puisqu’il y a nécrose cellulaire dans le NSTEMI et le STEMI, on retrouvera une augmentation des biomarqueurs cardiaques. Ces biomarqueurs sont libérés dans la circulation sanguine après la nécrose des cellules myocardiques et apparaissent à différentes périodes après l’infarctus du myocarde (</a:t>
            </a:r>
            <a:r>
              <a:rPr lang="fr-CA" sz="1800" dirty="0" err="1">
                <a:solidFill>
                  <a:srgbClr val="0D266D"/>
                </a:solidFill>
                <a:latin typeface="Arial" panose="020B0604020202020204" pitchFamily="34" charset="0"/>
                <a:cs typeface="Arial" panose="020B0604020202020204" pitchFamily="34" charset="0"/>
              </a:rPr>
              <a:t>Sweis</a:t>
            </a:r>
            <a:r>
              <a:rPr lang="fr-CA" sz="1800" dirty="0">
                <a:solidFill>
                  <a:srgbClr val="0D266D"/>
                </a:solidFill>
                <a:latin typeface="Arial" panose="020B0604020202020204" pitchFamily="34" charset="0"/>
                <a:cs typeface="Arial" panose="020B0604020202020204" pitchFamily="34" charset="0"/>
              </a:rPr>
              <a:t> R. N. et al., 2024). </a:t>
            </a:r>
          </a:p>
          <a:p>
            <a:pPr marL="0" indent="0" algn="just">
              <a:spcBef>
                <a:spcPts val="0"/>
              </a:spcBef>
              <a:buClr>
                <a:srgbClr val="0D266D"/>
              </a:buClr>
              <a:buSzPts val="1800"/>
              <a:buFont typeface="Arial"/>
              <a:buNone/>
            </a:pPr>
            <a:endParaRPr lang="fr-CA" sz="1800" dirty="0">
              <a:solidFill>
                <a:srgbClr val="0D266D"/>
              </a:solidFill>
              <a:latin typeface="Arial" panose="020B0604020202020204" pitchFamily="34" charset="0"/>
              <a:cs typeface="Arial" panose="020B0604020202020204" pitchFamily="34" charset="0"/>
            </a:endParaRPr>
          </a:p>
          <a:p>
            <a:pPr marL="0" indent="0" algn="just">
              <a:spcBef>
                <a:spcPts val="0"/>
              </a:spcBef>
              <a:buClr>
                <a:srgbClr val="0D266D"/>
              </a:buClr>
              <a:buSzPts val="1800"/>
              <a:buFont typeface="Arial"/>
              <a:buNone/>
            </a:pPr>
            <a:r>
              <a:rPr lang="fr-CA" sz="1800" dirty="0">
                <a:solidFill>
                  <a:srgbClr val="0D266D"/>
                </a:solidFill>
                <a:latin typeface="Arial" panose="020B0604020202020204" pitchFamily="34" charset="0"/>
                <a:cs typeface="Arial" panose="020B0604020202020204" pitchFamily="34" charset="0"/>
              </a:rPr>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9">
          <a:extLst>
            <a:ext uri="{FF2B5EF4-FFF2-40B4-BE49-F238E27FC236}">
              <a16:creationId xmlns:a16="http://schemas.microsoft.com/office/drawing/2014/main" id="{6D190E5F-CCF0-A027-60F7-240253421E70}"/>
            </a:ext>
          </a:extLst>
        </p:cNvPr>
        <p:cNvGrpSpPr/>
        <p:nvPr/>
      </p:nvGrpSpPr>
      <p:grpSpPr>
        <a:xfrm>
          <a:off x="0" y="0"/>
          <a:ext cx="0" cy="0"/>
          <a:chOff x="0" y="0"/>
          <a:chExt cx="0" cy="0"/>
        </a:xfrm>
      </p:grpSpPr>
      <p:sp>
        <p:nvSpPr>
          <p:cNvPr id="460" name="Google Shape;460;p40">
            <a:extLst>
              <a:ext uri="{FF2B5EF4-FFF2-40B4-BE49-F238E27FC236}">
                <a16:creationId xmlns:a16="http://schemas.microsoft.com/office/drawing/2014/main" id="{13088FE5-1507-709B-5428-34F661499D58}"/>
              </a:ext>
            </a:extLst>
          </p:cNvPr>
          <p:cNvSpPr txBox="1">
            <a:spLocks noGrp="1"/>
          </p:cNvSpPr>
          <p:nvPr>
            <p:ph type="title"/>
          </p:nvPr>
        </p:nvSpPr>
        <p:spPr>
          <a:xfrm>
            <a:off x="1766656" y="363757"/>
            <a:ext cx="5646515" cy="60957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Facteurs de risque du syndrome coronarien aigu</a:t>
            </a:r>
            <a:endParaRPr dirty="0"/>
          </a:p>
        </p:txBody>
      </p:sp>
      <p:sp>
        <p:nvSpPr>
          <p:cNvPr id="463" name="Google Shape;463;p40">
            <a:extLst>
              <a:ext uri="{FF2B5EF4-FFF2-40B4-BE49-F238E27FC236}">
                <a16:creationId xmlns:a16="http://schemas.microsoft.com/office/drawing/2014/main" id="{1E3BEE1B-FC51-CAC8-7240-CCC54E062B93}"/>
              </a:ext>
            </a:extLst>
          </p:cNvPr>
          <p:cNvSpPr txBox="1"/>
          <p:nvPr/>
        </p:nvSpPr>
        <p:spPr>
          <a:xfrm>
            <a:off x="443924" y="1745196"/>
            <a:ext cx="8522755" cy="1026595"/>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Parmi les éléments mentionnés par madame Fortin, lesquels sont des facteurs de risque de la maladie coronarienne </a:t>
            </a:r>
            <a:r>
              <a:rPr lang="fr-CA" sz="2400" b="1" i="0" u="none" strike="noStrike" cap="none" dirty="0" err="1">
                <a:solidFill>
                  <a:srgbClr val="0D266D"/>
                </a:solidFill>
                <a:latin typeface="Arial" panose="020B0604020202020204" pitchFamily="34" charset="0"/>
                <a:ea typeface="Arial"/>
                <a:cs typeface="Arial" panose="020B0604020202020204" pitchFamily="34" charset="0"/>
                <a:sym typeface="Arial"/>
              </a:rPr>
              <a:t>athérosclérotique</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a:t>
            </a:r>
          </a:p>
          <a:p>
            <a:pPr marL="0" marR="0" lvl="0" indent="0" rtl="0">
              <a:lnSpc>
                <a:spcPct val="90000"/>
              </a:lnSpc>
              <a:spcBef>
                <a:spcPts val="1000"/>
              </a:spcBef>
              <a:spcAft>
                <a:spcPts val="0"/>
              </a:spcAft>
              <a:buClr>
                <a:srgbClr val="0D266D"/>
              </a:buClr>
              <a:buSzPts val="18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p:txBody>
      </p:sp>
      <p:sp>
        <p:nvSpPr>
          <p:cNvPr id="2" name="ZoneTexte 1">
            <a:extLst>
              <a:ext uri="{FF2B5EF4-FFF2-40B4-BE49-F238E27FC236}">
                <a16:creationId xmlns:a16="http://schemas.microsoft.com/office/drawing/2014/main" id="{94831DFD-3B16-E050-E61F-815B1390CAC5}"/>
              </a:ext>
            </a:extLst>
          </p:cNvPr>
          <p:cNvSpPr txBox="1"/>
          <p:nvPr/>
        </p:nvSpPr>
        <p:spPr>
          <a:xfrm>
            <a:off x="11027229" y="3657600"/>
            <a:ext cx="184731" cy="369332"/>
          </a:xfrm>
          <a:prstGeom prst="rect">
            <a:avLst/>
          </a:prstGeom>
          <a:noFill/>
        </p:spPr>
        <p:txBody>
          <a:bodyPr wrap="none" rtlCol="0">
            <a:spAutoFit/>
          </a:bodyPr>
          <a:lstStyle/>
          <a:p>
            <a:endParaRPr lang="fr-FR" dirty="0"/>
          </a:p>
        </p:txBody>
      </p:sp>
      <p:sp>
        <p:nvSpPr>
          <p:cNvPr id="3" name="Google Shape;463;p40">
            <a:extLst>
              <a:ext uri="{FF2B5EF4-FFF2-40B4-BE49-F238E27FC236}">
                <a16:creationId xmlns:a16="http://schemas.microsoft.com/office/drawing/2014/main" id="{8D95E82B-D7F2-63B5-2C9F-A94BE18D35D0}"/>
              </a:ext>
            </a:extLst>
          </p:cNvPr>
          <p:cNvSpPr txBox="1"/>
          <p:nvPr/>
        </p:nvSpPr>
        <p:spPr>
          <a:xfrm>
            <a:off x="443924" y="2815671"/>
            <a:ext cx="8423603" cy="1026595"/>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90000"/>
              </a:lnSpc>
              <a:spcBef>
                <a:spcPts val="1200"/>
              </a:spcBef>
              <a:spcAft>
                <a:spcPts val="0"/>
              </a:spcAft>
              <a:buClr>
                <a:srgbClr val="0D266D"/>
              </a:buClr>
              <a:buSzPts val="2200"/>
              <a:buFont typeface="Arial"/>
              <a:buNone/>
            </a:pPr>
            <a:r>
              <a:rPr lang="fr-CA" sz="2400" b="1" dirty="0">
                <a:solidFill>
                  <a:srgbClr val="0D266D"/>
                </a:solidFill>
                <a:highlight>
                  <a:srgbClr val="C0C0C0"/>
                </a:highlight>
                <a:latin typeface="Arial"/>
                <a:ea typeface="Arial"/>
                <a:cs typeface="Arial"/>
                <a:sym typeface="Arial"/>
              </a:rPr>
              <a:t>1</a:t>
            </a:r>
            <a:r>
              <a:rPr lang="fr-CA" sz="2400" b="1" i="0" u="none" strike="noStrike" cap="none" dirty="0">
                <a:solidFill>
                  <a:srgbClr val="0D266D"/>
                </a:solidFill>
                <a:highlight>
                  <a:srgbClr val="C0C0C0"/>
                </a:highlight>
                <a:latin typeface="Arial"/>
                <a:ea typeface="Arial"/>
                <a:cs typeface="Arial"/>
                <a:sym typeface="Arial"/>
              </a:rPr>
              <a:t>) </a:t>
            </a:r>
            <a:r>
              <a:rPr lang="fr-CA" sz="2400" b="0" i="0" u="none" strike="noStrike" cap="none" dirty="0">
                <a:solidFill>
                  <a:srgbClr val="0D266D"/>
                </a:solidFill>
                <a:highlight>
                  <a:srgbClr val="C0C0C0"/>
                </a:highlight>
                <a:latin typeface="Arial"/>
                <a:ea typeface="Arial"/>
                <a:cs typeface="Arial"/>
                <a:sym typeface="Arial"/>
              </a:rPr>
              <a:t>Antécédents familiaux de maladies cardiovasculaires</a:t>
            </a:r>
            <a:endParaRPr lang="fr-CA" sz="2400" b="1" i="0" u="none" strike="noStrike" cap="none" dirty="0">
              <a:solidFill>
                <a:srgbClr val="0D266D"/>
              </a:solidFill>
              <a:highlight>
                <a:srgbClr val="C0C0C0"/>
              </a:highlight>
              <a:latin typeface="Arial"/>
              <a:ea typeface="Arial"/>
              <a:cs typeface="Arial"/>
              <a:sym typeface="Arial"/>
            </a:endParaRPr>
          </a:p>
          <a:p>
            <a:pPr marL="0" marR="0" lvl="0" indent="0" rtl="0">
              <a:lnSpc>
                <a:spcPct val="90000"/>
              </a:lnSpc>
              <a:spcBef>
                <a:spcPts val="1200"/>
              </a:spcBef>
              <a:spcAft>
                <a:spcPts val="0"/>
              </a:spcAft>
              <a:buClr>
                <a:srgbClr val="0D266D"/>
              </a:buClr>
              <a:buSzPts val="2200"/>
              <a:buFont typeface="Arial"/>
              <a:buNone/>
            </a:pPr>
            <a:r>
              <a:rPr lang="fr-CA" sz="2400" b="1" dirty="0">
                <a:solidFill>
                  <a:srgbClr val="0D266D"/>
                </a:solidFill>
                <a:latin typeface="Arial"/>
                <a:ea typeface="Arial"/>
                <a:cs typeface="Arial"/>
                <a:sym typeface="Arial"/>
              </a:rPr>
              <a:t>2</a:t>
            </a:r>
            <a:r>
              <a:rPr lang="fr-CA" sz="2400" b="1" i="0" u="none" strike="noStrike" cap="none" dirty="0">
                <a:solidFill>
                  <a:srgbClr val="0D266D"/>
                </a:solidFill>
                <a:latin typeface="Arial"/>
                <a:ea typeface="Arial"/>
                <a:cs typeface="Arial"/>
                <a:sym typeface="Arial"/>
              </a:rPr>
              <a:t>) </a:t>
            </a:r>
            <a:r>
              <a:rPr lang="fr-CA" sz="2400" b="0" i="0" u="none" strike="noStrike" cap="none" dirty="0">
                <a:solidFill>
                  <a:srgbClr val="0D266D"/>
                </a:solidFill>
                <a:latin typeface="Arial"/>
                <a:ea typeface="Arial"/>
                <a:cs typeface="Arial"/>
                <a:sym typeface="Arial"/>
              </a:rPr>
              <a:t>Augmentation de la prise de nitroglycérine</a:t>
            </a:r>
          </a:p>
          <a:p>
            <a:pPr marL="0" marR="0" lvl="0" indent="0" rtl="0">
              <a:lnSpc>
                <a:spcPct val="90000"/>
              </a:lnSpc>
              <a:spcBef>
                <a:spcPts val="1200"/>
              </a:spcBef>
              <a:spcAft>
                <a:spcPts val="0"/>
              </a:spcAft>
              <a:buClr>
                <a:srgbClr val="0D266D"/>
              </a:buClr>
              <a:buSzPts val="2200"/>
              <a:buFont typeface="Arial"/>
              <a:buNone/>
            </a:pPr>
            <a:r>
              <a:rPr lang="fr-CA" sz="2400" b="1" dirty="0">
                <a:solidFill>
                  <a:srgbClr val="0D266D"/>
                </a:solidFill>
                <a:highlight>
                  <a:srgbClr val="C0C0C0"/>
                </a:highlight>
                <a:latin typeface="Arial"/>
                <a:ea typeface="Arial"/>
                <a:cs typeface="Arial"/>
                <a:sym typeface="Arial"/>
              </a:rPr>
              <a:t>3)</a:t>
            </a:r>
            <a:r>
              <a:rPr lang="fr-CA" sz="2400" dirty="0">
                <a:solidFill>
                  <a:srgbClr val="0D266D"/>
                </a:solidFill>
                <a:highlight>
                  <a:srgbClr val="C0C0C0"/>
                </a:highlight>
                <a:latin typeface="Arial"/>
                <a:ea typeface="Arial"/>
                <a:cs typeface="Arial"/>
                <a:sym typeface="Arial"/>
              </a:rPr>
              <a:t> Hypercholestérolémie</a:t>
            </a:r>
          </a:p>
          <a:p>
            <a:pPr marL="0" marR="0" lvl="0" indent="0" rtl="0">
              <a:lnSpc>
                <a:spcPct val="90000"/>
              </a:lnSpc>
              <a:spcBef>
                <a:spcPts val="1200"/>
              </a:spcBef>
              <a:spcAft>
                <a:spcPts val="0"/>
              </a:spcAft>
              <a:buClr>
                <a:srgbClr val="0D266D"/>
              </a:buClr>
              <a:buSzPts val="2200"/>
              <a:buFont typeface="Arial"/>
              <a:buNone/>
            </a:pPr>
            <a:r>
              <a:rPr lang="fr-CA" sz="2400" b="1" i="0" u="none" strike="noStrike" cap="none" dirty="0">
                <a:solidFill>
                  <a:srgbClr val="0D266D"/>
                </a:solidFill>
                <a:highlight>
                  <a:srgbClr val="C0C0C0"/>
                </a:highlight>
                <a:latin typeface="Arial"/>
                <a:ea typeface="Arial"/>
                <a:cs typeface="Arial"/>
                <a:sym typeface="Arial"/>
              </a:rPr>
              <a:t>4) </a:t>
            </a:r>
            <a:r>
              <a:rPr lang="fr-CA" sz="2400" dirty="0">
                <a:solidFill>
                  <a:srgbClr val="0D266D"/>
                </a:solidFill>
                <a:highlight>
                  <a:srgbClr val="C0C0C0"/>
                </a:highlight>
                <a:latin typeface="Arial"/>
                <a:ea typeface="Arial"/>
                <a:cs typeface="Arial"/>
                <a:sym typeface="Arial"/>
              </a:rPr>
              <a:t>Diabète de type 2</a:t>
            </a:r>
          </a:p>
          <a:p>
            <a:pPr marL="0" marR="0" lvl="0" indent="0" rtl="0">
              <a:lnSpc>
                <a:spcPct val="90000"/>
              </a:lnSpc>
              <a:spcBef>
                <a:spcPts val="1000"/>
              </a:spcBef>
              <a:spcAft>
                <a:spcPts val="0"/>
              </a:spcAft>
              <a:buClr>
                <a:srgbClr val="0D266D"/>
              </a:buClr>
              <a:buSzPts val="1800"/>
              <a:buFont typeface="Arial"/>
              <a:buNone/>
            </a:pPr>
            <a:endParaRPr lang="fr-CA" sz="2400" b="0" i="0" u="none" strike="noStrike" cap="none" dirty="0">
              <a:solidFill>
                <a:srgbClr val="000000"/>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91821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41"/>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469" name="Google Shape;469;p41"/>
          <p:cNvSpPr txBox="1">
            <a:spLocks noGrp="1"/>
          </p:cNvSpPr>
          <p:nvPr>
            <p:ph type="body" idx="1"/>
          </p:nvPr>
        </p:nvSpPr>
        <p:spPr>
          <a:xfrm>
            <a:off x="188176" y="1552628"/>
            <a:ext cx="8767648" cy="4863789"/>
          </a:xfrm>
          <a:prstGeom prst="rect">
            <a:avLst/>
          </a:prstGeom>
          <a:noFill/>
          <a:ln>
            <a:noFill/>
          </a:ln>
        </p:spPr>
        <p:txBody>
          <a:bodyPr spcFirstLastPara="1" wrap="square" lIns="91425" tIns="91425" rIns="91425" bIns="91425" anchor="t" anchorCtr="0">
            <a:noAutofit/>
          </a:bodyPr>
          <a:lstStyle/>
          <a:p>
            <a:pPr marL="0" indent="0" algn="just">
              <a:spcBef>
                <a:spcPts val="0"/>
              </a:spcBef>
              <a:buSzPts val="1800"/>
              <a:buNone/>
            </a:pPr>
            <a:r>
              <a:rPr lang="fr-CA" sz="1700" dirty="0">
                <a:solidFill>
                  <a:srgbClr val="0D266D"/>
                </a:solidFill>
                <a:latin typeface="Arial" panose="020B0604020202020204" pitchFamily="34" charset="0"/>
                <a:cs typeface="Arial" panose="020B0604020202020204" pitchFamily="34" charset="0"/>
              </a:rPr>
              <a:t>Par définition, un facteur de risque est associé à une augmentation de l’incidence de la maladie. </a:t>
            </a:r>
          </a:p>
          <a:p>
            <a:pPr marL="0" indent="0" algn="just">
              <a:spcBef>
                <a:spcPts val="0"/>
              </a:spcBef>
              <a:buSzPts val="1800"/>
              <a:buNone/>
            </a:pPr>
            <a:endParaRPr lang="fr-CA" sz="1700" dirty="0">
              <a:solidFill>
                <a:srgbClr val="0D266D"/>
              </a:solidFill>
              <a:latin typeface="Arial" panose="020B0604020202020204" pitchFamily="34" charset="0"/>
              <a:cs typeface="Arial" panose="020B0604020202020204" pitchFamily="34" charset="0"/>
            </a:endParaRPr>
          </a:p>
          <a:p>
            <a:pPr marL="0" indent="0" algn="just">
              <a:spcBef>
                <a:spcPts val="0"/>
              </a:spcBef>
              <a:buSzPts val="1800"/>
              <a:buNone/>
            </a:pPr>
            <a:r>
              <a:rPr lang="fr-CA" sz="1700" dirty="0">
                <a:solidFill>
                  <a:srgbClr val="0D266D"/>
                </a:solidFill>
                <a:latin typeface="Arial" panose="020B0604020202020204" pitchFamily="34" charset="0"/>
                <a:cs typeface="Arial" panose="020B0604020202020204" pitchFamily="34" charset="0"/>
              </a:rPr>
              <a:t>Le risque d’être atteint d’une maladie coronarienne </a:t>
            </a:r>
            <a:r>
              <a:rPr lang="fr-CA" sz="1700" dirty="0" err="1">
                <a:solidFill>
                  <a:srgbClr val="0D266D"/>
                </a:solidFill>
                <a:latin typeface="Arial" panose="020B0604020202020204" pitchFamily="34" charset="0"/>
                <a:cs typeface="Arial" panose="020B0604020202020204" pitchFamily="34" charset="0"/>
              </a:rPr>
              <a:t>athérosclérotique</a:t>
            </a:r>
            <a:r>
              <a:rPr lang="fr-CA" sz="1700" dirty="0">
                <a:solidFill>
                  <a:srgbClr val="0D266D"/>
                </a:solidFill>
                <a:latin typeface="Arial" panose="020B0604020202020204" pitchFamily="34" charset="0"/>
                <a:cs typeface="Arial" panose="020B0604020202020204" pitchFamily="34" charset="0"/>
              </a:rPr>
              <a:t> augmente lorsque des membres de la famille immédiate (père, mère, frère, sœur) ont eu une maladie cardiovasculaire avant l’âge de 55 ans pour les hommes et de 65 ans pour les femmes. L’adoption précoce d’un mode de vie sain est essentielle pour réduire le risque de maladie coronarienne </a:t>
            </a:r>
            <a:r>
              <a:rPr lang="fr-CA" sz="1700" dirty="0" err="1">
                <a:solidFill>
                  <a:srgbClr val="0D266D"/>
                </a:solidFill>
                <a:latin typeface="Arial" panose="020B0604020202020204" pitchFamily="34" charset="0"/>
                <a:cs typeface="Arial" panose="020B0604020202020204" pitchFamily="34" charset="0"/>
              </a:rPr>
              <a:t>athérosclérotique</a:t>
            </a:r>
            <a:r>
              <a:rPr lang="fr-CA" sz="1700" dirty="0">
                <a:solidFill>
                  <a:srgbClr val="0D266D"/>
                </a:solidFill>
                <a:latin typeface="Arial" panose="020B0604020202020204" pitchFamily="34" charset="0"/>
                <a:cs typeface="Arial" panose="020B0604020202020204" pitchFamily="34" charset="0"/>
              </a:rPr>
              <a:t>.</a:t>
            </a:r>
          </a:p>
          <a:p>
            <a:pPr marL="0" indent="0" algn="just">
              <a:spcBef>
                <a:spcPts val="0"/>
              </a:spcBef>
              <a:buSzPts val="1800"/>
              <a:buNone/>
            </a:pPr>
            <a:endParaRPr lang="fr-CA" sz="1700" dirty="0">
              <a:solidFill>
                <a:srgbClr val="0D266D"/>
              </a:solidFill>
              <a:latin typeface="Arial" panose="020B0604020202020204" pitchFamily="34" charset="0"/>
              <a:cs typeface="Arial" panose="020B0604020202020204" pitchFamily="34" charset="0"/>
            </a:endParaRPr>
          </a:p>
          <a:p>
            <a:pPr marL="0" indent="0" algn="just">
              <a:spcBef>
                <a:spcPts val="0"/>
              </a:spcBef>
              <a:buSzPts val="1800"/>
              <a:buNone/>
            </a:pPr>
            <a:r>
              <a:rPr lang="fr-CA" sz="1700" dirty="0">
                <a:solidFill>
                  <a:srgbClr val="0D266D"/>
                </a:solidFill>
                <a:latin typeface="Arial" panose="020B0604020202020204" pitchFamily="34" charset="0"/>
                <a:cs typeface="Arial" panose="020B0604020202020204" pitchFamily="34" charset="0"/>
              </a:rPr>
              <a:t>L’hypercholestérolémie est l’un des principaux facteurs de risque de la maladie coronarienne </a:t>
            </a:r>
            <a:r>
              <a:rPr lang="fr-CA" sz="1700" dirty="0" err="1">
                <a:solidFill>
                  <a:srgbClr val="0D266D"/>
                </a:solidFill>
                <a:latin typeface="Arial" panose="020B0604020202020204" pitchFamily="34" charset="0"/>
                <a:cs typeface="Arial" panose="020B0604020202020204" pitchFamily="34" charset="0"/>
              </a:rPr>
              <a:t>athérosclérotique</a:t>
            </a:r>
            <a:r>
              <a:rPr lang="fr-CA" sz="1700" dirty="0">
                <a:solidFill>
                  <a:srgbClr val="0D266D"/>
                </a:solidFill>
                <a:latin typeface="Arial" panose="020B0604020202020204" pitchFamily="34" charset="0"/>
                <a:cs typeface="Arial" panose="020B0604020202020204" pitchFamily="34" charset="0"/>
              </a:rPr>
              <a:t>. Une augmentation des lipides sanguins peut contribuer à la progression de la plaque d’athérosclérose. </a:t>
            </a:r>
          </a:p>
          <a:p>
            <a:pPr marL="0" indent="0" algn="just">
              <a:spcBef>
                <a:spcPts val="0"/>
              </a:spcBef>
              <a:buSzPts val="1800"/>
              <a:buNone/>
            </a:pPr>
            <a:endParaRPr lang="fr-CA" sz="1700" dirty="0">
              <a:solidFill>
                <a:srgbClr val="0D266D"/>
              </a:solidFill>
              <a:latin typeface="Arial" panose="020B0604020202020204" pitchFamily="34" charset="0"/>
              <a:cs typeface="Arial" panose="020B0604020202020204" pitchFamily="34" charset="0"/>
            </a:endParaRPr>
          </a:p>
          <a:p>
            <a:pPr marL="0" indent="0" algn="just">
              <a:spcBef>
                <a:spcPts val="0"/>
              </a:spcBef>
              <a:buSzPts val="1800"/>
              <a:buNone/>
            </a:pPr>
            <a:r>
              <a:rPr lang="fr-CA" sz="1700" dirty="0">
                <a:solidFill>
                  <a:srgbClr val="0D266D"/>
                </a:solidFill>
                <a:latin typeface="Arial" panose="020B0604020202020204" pitchFamily="34" charset="0"/>
                <a:cs typeface="Arial" panose="020B0604020202020204" pitchFamily="34" charset="0"/>
              </a:rPr>
              <a:t>Le diabète augmente aussi le risque de maladie coronarienne </a:t>
            </a:r>
            <a:r>
              <a:rPr lang="fr-CA" sz="1700" dirty="0" err="1">
                <a:solidFill>
                  <a:srgbClr val="0D266D"/>
                </a:solidFill>
                <a:latin typeface="Arial" panose="020B0604020202020204" pitchFamily="34" charset="0"/>
                <a:cs typeface="Arial" panose="020B0604020202020204" pitchFamily="34" charset="0"/>
              </a:rPr>
              <a:t>athérosclérotique</a:t>
            </a:r>
            <a:r>
              <a:rPr lang="fr-CA" sz="1700" dirty="0">
                <a:solidFill>
                  <a:srgbClr val="0D266D"/>
                </a:solidFill>
                <a:latin typeface="Arial" panose="020B0604020202020204" pitchFamily="34" charset="0"/>
                <a:cs typeface="Arial" panose="020B0604020202020204" pitchFamily="34" charset="0"/>
              </a:rPr>
              <a:t>, et ce, par différents mécanismes d’action qui seront vus dans un cours ultérieur. </a:t>
            </a:r>
          </a:p>
          <a:p>
            <a:pPr marL="0" indent="0" algn="just">
              <a:spcBef>
                <a:spcPts val="0"/>
              </a:spcBef>
              <a:buSzPts val="1800"/>
              <a:buNone/>
            </a:pPr>
            <a:endParaRPr lang="fr-CA" sz="1700" dirty="0">
              <a:solidFill>
                <a:srgbClr val="0D266D"/>
              </a:solidFill>
              <a:latin typeface="Arial" panose="020B0604020202020204" pitchFamily="34" charset="0"/>
              <a:cs typeface="Arial" panose="020B0604020202020204" pitchFamily="34" charset="0"/>
            </a:endParaRPr>
          </a:p>
          <a:p>
            <a:pPr marL="0" indent="0" algn="just">
              <a:spcBef>
                <a:spcPts val="0"/>
              </a:spcBef>
              <a:buSzPts val="1800"/>
              <a:buNone/>
            </a:pPr>
            <a:r>
              <a:rPr lang="fr-CA" sz="1700" dirty="0">
                <a:solidFill>
                  <a:srgbClr val="0D266D"/>
                </a:solidFill>
                <a:latin typeface="Arial" panose="020B0604020202020204" pitchFamily="34" charset="0"/>
                <a:cs typeface="Arial" panose="020B0604020202020204" pitchFamily="34" charset="0"/>
              </a:rPr>
              <a:t>D’autres facteurs peuvent augmenter le risque de maladie coronarienne </a:t>
            </a:r>
            <a:r>
              <a:rPr lang="fr-CA" sz="1700" dirty="0" err="1">
                <a:solidFill>
                  <a:srgbClr val="0D266D"/>
                </a:solidFill>
                <a:latin typeface="Arial" panose="020B0604020202020204" pitchFamily="34" charset="0"/>
                <a:cs typeface="Arial" panose="020B0604020202020204" pitchFamily="34" charset="0"/>
              </a:rPr>
              <a:t>athérosclérotique</a:t>
            </a:r>
            <a:r>
              <a:rPr lang="fr-CA" sz="1700" dirty="0">
                <a:solidFill>
                  <a:srgbClr val="0D266D"/>
                </a:solidFill>
                <a:latin typeface="Arial" panose="020B0604020202020204" pitchFamily="34" charset="0"/>
                <a:cs typeface="Arial" panose="020B0604020202020204" pitchFamily="34" charset="0"/>
              </a:rPr>
              <a:t> tels que l’âge, le sexe, l’ethnicité, le tabagisme, l’hypertension artérielle, le surplus pondéral, etc.</a:t>
            </a:r>
          </a:p>
          <a:p>
            <a:pPr marL="0" indent="0" algn="just">
              <a:spcBef>
                <a:spcPts val="0"/>
              </a:spcBef>
              <a:buSzPts val="1800"/>
              <a:buNone/>
            </a:pPr>
            <a:endParaRPr lang="fr-CA" sz="1700" dirty="0">
              <a:solidFill>
                <a:srgbClr val="0D266D"/>
              </a:solidFill>
              <a:latin typeface="Arial" panose="020B0604020202020204" pitchFamily="34" charset="0"/>
              <a:cs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5">
          <a:extLst>
            <a:ext uri="{FF2B5EF4-FFF2-40B4-BE49-F238E27FC236}">
              <a16:creationId xmlns:a16="http://schemas.microsoft.com/office/drawing/2014/main" id="{80AFC39D-BD11-B0EB-C2E6-8C7E0C25709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95034F2B-63F5-4BDA-0430-64D0ABE40BE9}"/>
              </a:ext>
            </a:extLst>
          </p:cNvPr>
          <p:cNvSpPr>
            <a:spLocks noGrp="1"/>
          </p:cNvSpPr>
          <p:nvPr>
            <p:ph type="title"/>
          </p:nvPr>
        </p:nvSpPr>
        <p:spPr>
          <a:xfrm>
            <a:off x="3486150" y="365125"/>
            <a:ext cx="5029200" cy="4016375"/>
          </a:xfrm>
        </p:spPr>
        <p:txBody>
          <a:bodyPr>
            <a:normAutofit/>
          </a:bodyPr>
          <a:lstStyle/>
          <a:p>
            <a:r>
              <a:rPr lang="fr-CA" b="0" i="0" u="none" strike="noStrike" cap="none" dirty="0">
                <a:solidFill>
                  <a:srgbClr val="D60B41"/>
                </a:solidFill>
                <a:latin typeface="+mn-lt"/>
                <a:ea typeface="Play"/>
                <a:cs typeface="Play"/>
                <a:sym typeface="Play"/>
              </a:rPr>
              <a:t>Habitudes de vie</a:t>
            </a:r>
            <a:br>
              <a:rPr lang="fr-CA" b="0" i="0" u="none" strike="noStrike" cap="none" dirty="0">
                <a:solidFill>
                  <a:srgbClr val="000000"/>
                </a:solidFill>
                <a:latin typeface="+mn-lt"/>
                <a:ea typeface="Arial"/>
                <a:cs typeface="Arial"/>
                <a:sym typeface="Arial"/>
              </a:rPr>
            </a:br>
            <a:endParaRPr lang="fr-CA" dirty="0">
              <a:latin typeface="+mn-lt"/>
            </a:endParaRPr>
          </a:p>
        </p:txBody>
      </p:sp>
    </p:spTree>
    <p:extLst>
      <p:ext uri="{BB962C8B-B14F-4D97-AF65-F5344CB8AC3E}">
        <p14:creationId xmlns:p14="http://schemas.microsoft.com/office/powerpoint/2010/main" val="1024912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Habitudes de vie</a:t>
            </a:r>
            <a:endParaRPr dirty="0"/>
          </a:p>
        </p:txBody>
      </p:sp>
      <p:pic>
        <p:nvPicPr>
          <p:cNvPr id="110" name="Google Shape;110;p6" descr="Cœur avec battements avec un remplissage uni"/>
          <p:cNvPicPr preferRelativeResize="0"/>
          <p:nvPr/>
        </p:nvPicPr>
        <p:blipFill rotWithShape="1">
          <a:blip r:embed="rId3">
            <a:alphaModFix/>
          </a:blip>
          <a:srcRect/>
          <a:stretch/>
        </p:blipFill>
        <p:spPr>
          <a:xfrm>
            <a:off x="395850" y="47395"/>
            <a:ext cx="1302589" cy="1302589"/>
          </a:xfrm>
          <a:prstGeom prst="rect">
            <a:avLst/>
          </a:prstGeom>
          <a:noFill/>
          <a:ln>
            <a:noFill/>
          </a:ln>
        </p:spPr>
      </p:pic>
      <p:sp>
        <p:nvSpPr>
          <p:cNvPr id="111" name="Google Shape;111;p6"/>
          <p:cNvSpPr txBox="1"/>
          <p:nvPr/>
        </p:nvSpPr>
        <p:spPr>
          <a:xfrm>
            <a:off x="262184" y="1200510"/>
            <a:ext cx="8619632" cy="4594490"/>
          </a:xfrm>
          <a:prstGeom prst="rect">
            <a:avLst/>
          </a:prstGeom>
          <a:noFill/>
          <a:ln>
            <a:noFill/>
          </a:ln>
        </p:spPr>
        <p:txBody>
          <a:bodyPr spcFirstLastPara="1" wrap="square" lIns="91425" tIns="91425" rIns="91425" bIns="91425" anchor="t" anchorCtr="0">
            <a:noAutofit/>
          </a:bodyPr>
          <a:lstStyle/>
          <a:p>
            <a:pPr>
              <a:spcBef>
                <a:spcPts val="1200"/>
              </a:spcBef>
            </a:pPr>
            <a:r>
              <a:rPr lang="fr-CA" sz="2400" b="1" i="0" u="none" strike="noStrike" dirty="0">
                <a:solidFill>
                  <a:srgbClr val="0D266D"/>
                </a:solidFill>
                <a:latin typeface="Arial"/>
                <a:ea typeface="Arial"/>
                <a:cs typeface="Arial"/>
                <a:sym typeface="Arial"/>
              </a:rPr>
              <a:t>Prenez connaissance des informations suivantes et notez les informations que vous jugez importantes sur une feuille.</a:t>
            </a:r>
            <a:endParaRPr lang="fr-CA" b="1" dirty="0">
              <a:solidFill>
                <a:srgbClr val="0D266D"/>
              </a:solidFill>
              <a:latin typeface="Arial" panose="020B0604020202020204" pitchFamily="34" charset="0"/>
              <a:cs typeface="Arial" panose="020B0604020202020204" pitchFamily="34" charset="0"/>
            </a:endParaRPr>
          </a:p>
          <a:p>
            <a:pPr marL="0" indent="0">
              <a:spcBef>
                <a:spcPts val="1200"/>
              </a:spcBef>
              <a:buNone/>
            </a:pPr>
            <a:r>
              <a:rPr lang="fr-CA" b="1" dirty="0">
                <a:solidFill>
                  <a:srgbClr val="0D266D"/>
                </a:solidFill>
                <a:latin typeface="Arial" panose="020B0604020202020204" pitchFamily="34" charset="0"/>
                <a:cs typeface="Arial" panose="020B0604020202020204" pitchFamily="34" charset="0"/>
              </a:rPr>
              <a:t>Occupation : </a:t>
            </a:r>
          </a:p>
          <a:p>
            <a:pPr marL="0" indent="0">
              <a:spcBef>
                <a:spcPts val="1200"/>
              </a:spcBef>
              <a:buNone/>
            </a:pPr>
            <a:r>
              <a:rPr lang="fr-CA" dirty="0">
                <a:solidFill>
                  <a:srgbClr val="0D266D"/>
                </a:solidFill>
                <a:latin typeface="Arial" panose="020B0604020202020204" pitchFamily="34" charset="0"/>
                <a:cs typeface="Arial" panose="020B0604020202020204" pitchFamily="34" charset="0"/>
              </a:rPr>
              <a:t>Retraitée depuis 5 ans.</a:t>
            </a:r>
            <a:endParaRPr lang="fr-CA" b="1" dirty="0">
              <a:solidFill>
                <a:srgbClr val="0D266D"/>
              </a:solidFill>
              <a:latin typeface="Arial" panose="020B0604020202020204" pitchFamily="34" charset="0"/>
              <a:cs typeface="Arial" panose="020B0604020202020204" pitchFamily="34" charset="0"/>
            </a:endParaRPr>
          </a:p>
          <a:p>
            <a:pPr marL="0" indent="0">
              <a:spcBef>
                <a:spcPts val="1200"/>
              </a:spcBef>
              <a:buNone/>
            </a:pPr>
            <a:r>
              <a:rPr lang="fr-CA" b="1" dirty="0">
                <a:solidFill>
                  <a:srgbClr val="0D266D"/>
                </a:solidFill>
                <a:latin typeface="Arial" panose="020B0604020202020204" pitchFamily="34" charset="0"/>
                <a:cs typeface="Arial" panose="020B0604020202020204" pitchFamily="34" charset="0"/>
              </a:rPr>
              <a:t>Tabac : </a:t>
            </a:r>
          </a:p>
          <a:p>
            <a:pPr marL="0" indent="0">
              <a:spcBef>
                <a:spcPts val="1200"/>
              </a:spcBef>
              <a:buNone/>
            </a:pPr>
            <a:r>
              <a:rPr lang="fr-CA" dirty="0">
                <a:solidFill>
                  <a:srgbClr val="0D266D"/>
                </a:solidFill>
                <a:latin typeface="Arial" panose="020B0604020202020204" pitchFamily="34" charset="0"/>
                <a:cs typeface="Arial" panose="020B0604020202020204" pitchFamily="34" charset="0"/>
              </a:rPr>
              <a:t>Mentionne avoir arrêté depuis 12 semaines et trouve cela très difficile. Elle fumait ½ paquet de cigarettes par jour.</a:t>
            </a:r>
          </a:p>
          <a:p>
            <a:pPr marL="0" indent="0">
              <a:spcBef>
                <a:spcPts val="1200"/>
              </a:spcBef>
              <a:buNone/>
            </a:pPr>
            <a:r>
              <a:rPr lang="fr-CA" b="1" dirty="0">
                <a:solidFill>
                  <a:srgbClr val="0D266D"/>
                </a:solidFill>
                <a:latin typeface="Arial" panose="020B0604020202020204" pitchFamily="34" charset="0"/>
                <a:cs typeface="Arial" panose="020B0604020202020204" pitchFamily="34" charset="0"/>
              </a:rPr>
              <a:t>Alcool :</a:t>
            </a:r>
          </a:p>
          <a:p>
            <a:pPr marL="0" indent="0">
              <a:spcBef>
                <a:spcPts val="1200"/>
              </a:spcBef>
              <a:buNone/>
            </a:pPr>
            <a:r>
              <a:rPr lang="fr-CA" dirty="0">
                <a:solidFill>
                  <a:srgbClr val="0D266D"/>
                </a:solidFill>
                <a:latin typeface="Arial" panose="020B0604020202020204" pitchFamily="34" charset="0"/>
                <a:cs typeface="Arial" panose="020B0604020202020204" pitchFamily="34" charset="0"/>
              </a:rPr>
              <a:t>À l’occasion, soit environ une consommation par mois.</a:t>
            </a:r>
          </a:p>
          <a:p>
            <a:pPr marL="0" indent="0">
              <a:spcBef>
                <a:spcPts val="1200"/>
              </a:spcBef>
              <a:buNone/>
            </a:pPr>
            <a:r>
              <a:rPr lang="fr-CA" b="1" dirty="0">
                <a:solidFill>
                  <a:srgbClr val="0D266D"/>
                </a:solidFill>
                <a:latin typeface="Arial" panose="020B0604020202020204" pitchFamily="34" charset="0"/>
                <a:cs typeface="Arial" panose="020B0604020202020204" pitchFamily="34" charset="0"/>
              </a:rPr>
              <a:t>Drogues :</a:t>
            </a:r>
          </a:p>
          <a:p>
            <a:pPr marL="0" indent="0">
              <a:spcBef>
                <a:spcPts val="1200"/>
              </a:spcBef>
              <a:buNone/>
            </a:pPr>
            <a:r>
              <a:rPr lang="fr-CA" dirty="0">
                <a:solidFill>
                  <a:srgbClr val="0D266D"/>
                </a:solidFill>
                <a:latin typeface="Arial" panose="020B0604020202020204" pitchFamily="34" charset="0"/>
                <a:cs typeface="Arial" panose="020B0604020202020204" pitchFamily="34" charset="0"/>
              </a:rPr>
              <a:t>Ne consomme pas de drogues.</a:t>
            </a:r>
          </a:p>
          <a:p>
            <a:pPr marL="0" indent="0">
              <a:spcBef>
                <a:spcPts val="1200"/>
              </a:spcBef>
              <a:buNone/>
            </a:pPr>
            <a:endParaRPr lang="fr-CA" b="1" dirty="0">
              <a:solidFill>
                <a:srgbClr val="0D266D"/>
              </a:solidFill>
              <a:latin typeface="Arial" panose="020B0604020202020204" pitchFamily="34" charset="0"/>
              <a:cs typeface="Arial" panose="020B0604020202020204" pitchFamily="34" charset="0"/>
            </a:endParaRPr>
          </a:p>
          <a:p>
            <a:pPr marL="0" indent="0">
              <a:spcBef>
                <a:spcPts val="1200"/>
              </a:spcBef>
              <a:buNone/>
            </a:pPr>
            <a:endParaRPr lang="fr-CA" dirty="0">
              <a:solidFill>
                <a:srgbClr val="0D266D"/>
              </a:solidFill>
              <a:latin typeface="Arial" panose="020B0604020202020204" pitchFamily="34" charset="0"/>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7">
          <a:extLst>
            <a:ext uri="{FF2B5EF4-FFF2-40B4-BE49-F238E27FC236}">
              <a16:creationId xmlns:a16="http://schemas.microsoft.com/office/drawing/2014/main" id="{DA2DC6A2-BDEE-C299-6824-FB33052B7F6B}"/>
            </a:ext>
          </a:extLst>
        </p:cNvPr>
        <p:cNvGrpSpPr/>
        <p:nvPr/>
      </p:nvGrpSpPr>
      <p:grpSpPr>
        <a:xfrm>
          <a:off x="0" y="0"/>
          <a:ext cx="0" cy="0"/>
          <a:chOff x="0" y="0"/>
          <a:chExt cx="0" cy="0"/>
        </a:xfrm>
      </p:grpSpPr>
      <p:sp>
        <p:nvSpPr>
          <p:cNvPr id="108" name="Google Shape;108;p6">
            <a:extLst>
              <a:ext uri="{FF2B5EF4-FFF2-40B4-BE49-F238E27FC236}">
                <a16:creationId xmlns:a16="http://schemas.microsoft.com/office/drawing/2014/main" id="{0ED4867C-DDF6-7E76-1DD8-2D5B6A85DE02}"/>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Habitudes de vie</a:t>
            </a:r>
            <a:endParaRPr dirty="0"/>
          </a:p>
        </p:txBody>
      </p:sp>
      <p:pic>
        <p:nvPicPr>
          <p:cNvPr id="110" name="Google Shape;110;p6" descr="Cœur avec battements avec un remplissage uni">
            <a:extLst>
              <a:ext uri="{FF2B5EF4-FFF2-40B4-BE49-F238E27FC236}">
                <a16:creationId xmlns:a16="http://schemas.microsoft.com/office/drawing/2014/main" id="{1289D2CD-F594-0A90-3180-603A8581448B}"/>
              </a:ext>
            </a:extLst>
          </p:cNvPr>
          <p:cNvPicPr preferRelativeResize="0"/>
          <p:nvPr/>
        </p:nvPicPr>
        <p:blipFill rotWithShape="1">
          <a:blip r:embed="rId3">
            <a:alphaModFix/>
          </a:blip>
          <a:srcRect/>
          <a:stretch/>
        </p:blipFill>
        <p:spPr>
          <a:xfrm>
            <a:off x="395850" y="47395"/>
            <a:ext cx="1302589" cy="1302589"/>
          </a:xfrm>
          <a:prstGeom prst="rect">
            <a:avLst/>
          </a:prstGeom>
          <a:noFill/>
          <a:ln>
            <a:noFill/>
          </a:ln>
        </p:spPr>
      </p:pic>
      <p:sp>
        <p:nvSpPr>
          <p:cNvPr id="111" name="Google Shape;111;p6">
            <a:extLst>
              <a:ext uri="{FF2B5EF4-FFF2-40B4-BE49-F238E27FC236}">
                <a16:creationId xmlns:a16="http://schemas.microsoft.com/office/drawing/2014/main" id="{6FD2E188-B911-ECDE-8F34-8071FDA6CAFA}"/>
              </a:ext>
            </a:extLst>
          </p:cNvPr>
          <p:cNvSpPr txBox="1"/>
          <p:nvPr/>
        </p:nvSpPr>
        <p:spPr>
          <a:xfrm>
            <a:off x="307362" y="1567567"/>
            <a:ext cx="8529276" cy="4759743"/>
          </a:xfrm>
          <a:prstGeom prst="rect">
            <a:avLst/>
          </a:prstGeom>
          <a:noFill/>
          <a:ln>
            <a:noFill/>
          </a:ln>
        </p:spPr>
        <p:txBody>
          <a:bodyPr spcFirstLastPara="1" wrap="square" lIns="91425" tIns="91425" rIns="91425" bIns="91425" anchor="t" anchorCtr="0">
            <a:noAutofit/>
          </a:bodyPr>
          <a:lstStyle/>
          <a:p>
            <a:pPr marL="0" indent="0">
              <a:spcBef>
                <a:spcPts val="1200"/>
              </a:spcBef>
              <a:buNone/>
            </a:pPr>
            <a:r>
              <a:rPr lang="fr-CA" b="1" dirty="0">
                <a:solidFill>
                  <a:srgbClr val="0D266D"/>
                </a:solidFill>
                <a:latin typeface="Arial" panose="020B0604020202020204" pitchFamily="34" charset="0"/>
                <a:cs typeface="Arial" panose="020B0604020202020204" pitchFamily="34" charset="0"/>
              </a:rPr>
              <a:t>Alimentation :</a:t>
            </a:r>
          </a:p>
          <a:p>
            <a:pPr marL="0" indent="0">
              <a:spcBef>
                <a:spcPts val="1200"/>
              </a:spcBef>
              <a:buNone/>
            </a:pPr>
            <a:r>
              <a:rPr lang="fr-CA" dirty="0">
                <a:solidFill>
                  <a:srgbClr val="0D266D"/>
                </a:solidFill>
                <a:latin typeface="Arial" panose="020B0604020202020204" pitchFamily="34" charset="0"/>
                <a:cs typeface="Arial" panose="020B0604020202020204" pitchFamily="34" charset="0"/>
              </a:rPr>
              <a:t>Mentionne bien s’alimenter. Elle est suivie en nutrition. </a:t>
            </a:r>
          </a:p>
          <a:p>
            <a:pPr marL="0" indent="0">
              <a:spcBef>
                <a:spcPts val="1200"/>
              </a:spcBef>
              <a:buNone/>
            </a:pPr>
            <a:r>
              <a:rPr lang="fr-CA" b="1" dirty="0">
                <a:solidFill>
                  <a:srgbClr val="0D266D"/>
                </a:solidFill>
                <a:latin typeface="Arial" panose="020B0604020202020204" pitchFamily="34" charset="0"/>
                <a:cs typeface="Arial" panose="020B0604020202020204" pitchFamily="34" charset="0"/>
              </a:rPr>
              <a:t>Sommeil :</a:t>
            </a:r>
          </a:p>
          <a:p>
            <a:pPr>
              <a:spcBef>
                <a:spcPts val="1200"/>
              </a:spcBef>
            </a:pPr>
            <a:r>
              <a:rPr lang="fr-CA" sz="1800" b="0" dirty="0">
                <a:solidFill>
                  <a:srgbClr val="0D266D"/>
                </a:solidFill>
                <a:latin typeface="Arial"/>
                <a:ea typeface="Arial"/>
                <a:cs typeface="Arial"/>
                <a:sym typeface="Arial"/>
              </a:rPr>
              <a:t>Dit dormir de 8 à 9 heures par nuit. Indique avoir un sommeil d’assez bonne qualité et se réveiller en forme le matin.</a:t>
            </a:r>
          </a:p>
          <a:p>
            <a:pPr marL="0" indent="0">
              <a:spcBef>
                <a:spcPts val="1200"/>
              </a:spcBef>
              <a:buNone/>
            </a:pPr>
            <a:r>
              <a:rPr lang="fr-CA" b="1" dirty="0">
                <a:solidFill>
                  <a:srgbClr val="0D266D"/>
                </a:solidFill>
                <a:latin typeface="Arial" panose="020B0604020202020204" pitchFamily="34" charset="0"/>
                <a:cs typeface="Arial" panose="020B0604020202020204" pitchFamily="34" charset="0"/>
              </a:rPr>
              <a:t>Sédentarité : </a:t>
            </a:r>
          </a:p>
          <a:p>
            <a:pPr marL="0" indent="0">
              <a:spcBef>
                <a:spcPts val="1200"/>
              </a:spcBef>
              <a:buNone/>
            </a:pPr>
            <a:r>
              <a:rPr lang="fr-CA" sz="1800" dirty="0">
                <a:solidFill>
                  <a:srgbClr val="0D266D"/>
                </a:solidFill>
                <a:latin typeface="Arial"/>
                <a:ea typeface="Arial"/>
                <a:cs typeface="Arial"/>
                <a:sym typeface="Arial"/>
              </a:rPr>
              <a:t>Estime passer de 9 à 10 heures par jour en position assise ou allongée.</a:t>
            </a:r>
            <a:endParaRPr lang="fr-CA" b="1" dirty="0">
              <a:solidFill>
                <a:srgbClr val="0D266D"/>
              </a:solidFill>
              <a:latin typeface="Arial" panose="020B0604020202020204" pitchFamily="34" charset="0"/>
              <a:cs typeface="Arial" panose="020B0604020202020204" pitchFamily="34" charset="0"/>
            </a:endParaRPr>
          </a:p>
          <a:p>
            <a:pPr>
              <a:spcBef>
                <a:spcPts val="1200"/>
              </a:spcBef>
            </a:pPr>
            <a:r>
              <a:rPr lang="fr-CA" b="1" dirty="0">
                <a:solidFill>
                  <a:srgbClr val="0D266D"/>
                </a:solidFill>
                <a:latin typeface="Arial" panose="020B0604020202020204" pitchFamily="34" charset="0"/>
                <a:cs typeface="Arial" panose="020B0604020202020204" pitchFamily="34" charset="0"/>
              </a:rPr>
              <a:t>Activité physique :</a:t>
            </a:r>
          </a:p>
          <a:p>
            <a:pPr>
              <a:spcBef>
                <a:spcPts val="1200"/>
              </a:spcBef>
            </a:pPr>
            <a:r>
              <a:rPr lang="fr-CA" dirty="0">
                <a:solidFill>
                  <a:srgbClr val="0D266D"/>
                </a:solidFill>
                <a:latin typeface="Arial" panose="020B0604020202020204" pitchFamily="34" charset="0"/>
                <a:cs typeface="Arial" panose="020B0604020202020204" pitchFamily="34" charset="0"/>
              </a:rPr>
              <a:t>N’a presque jamais pratiqué d’activité physique. Dit se sentir motivée à amorcer l’entraînement en salle dans le but d’améliorer sa santé.</a:t>
            </a:r>
          </a:p>
          <a:p>
            <a:pPr>
              <a:spcBef>
                <a:spcPts val="1200"/>
              </a:spcBef>
            </a:pPr>
            <a:endParaRPr lang="fr-CA" b="1" dirty="0">
              <a:solidFill>
                <a:srgbClr val="0D266D"/>
              </a:solidFill>
              <a:latin typeface="Arial" panose="020B0604020202020204" pitchFamily="34" charset="0"/>
              <a:cs typeface="Arial" panose="020B0604020202020204" pitchFamily="34" charset="0"/>
            </a:endParaRPr>
          </a:p>
          <a:p>
            <a:pPr>
              <a:spcBef>
                <a:spcPts val="1200"/>
              </a:spcBef>
            </a:pPr>
            <a:endParaRPr lang="fr-CA" sz="1800" dirty="0"/>
          </a:p>
        </p:txBody>
      </p:sp>
    </p:spTree>
    <p:extLst>
      <p:ext uri="{BB962C8B-B14F-4D97-AF65-F5344CB8AC3E}">
        <p14:creationId xmlns:p14="http://schemas.microsoft.com/office/powerpoint/2010/main" val="1381767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4" name="Google Shape;74;p2"/>
          <p:cNvSpPr txBox="1"/>
          <p:nvPr/>
        </p:nvSpPr>
        <p:spPr>
          <a:xfrm>
            <a:off x="1929285" y="4311550"/>
            <a:ext cx="6895226" cy="1297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CA" sz="1800" b="0" i="0" u="none" strike="noStrike" cap="none" dirty="0">
                <a:solidFill>
                  <a:srgbClr val="0D266D"/>
                </a:solidFill>
                <a:latin typeface="Arial"/>
                <a:ea typeface="Arial"/>
                <a:cs typeface="Arial"/>
                <a:sym typeface="Arial"/>
              </a:rPr>
              <a:t>Sauf indication contraire, ce manuel électronique « L’exercice et la maladie coronarienne </a:t>
            </a:r>
            <a:r>
              <a:rPr lang="fr-CA" sz="1800" b="0" i="0" u="none" strike="noStrike" cap="none" dirty="0" err="1">
                <a:solidFill>
                  <a:srgbClr val="0D266D"/>
                </a:solidFill>
                <a:latin typeface="Arial"/>
                <a:ea typeface="Arial"/>
                <a:cs typeface="Arial"/>
                <a:sym typeface="Arial"/>
              </a:rPr>
              <a:t>athérosclérotique</a:t>
            </a:r>
            <a:r>
              <a:rPr lang="fr-CA" sz="1800" b="0" i="0" u="none" strike="noStrike" cap="none" dirty="0">
                <a:solidFill>
                  <a:srgbClr val="0D266D"/>
                </a:solidFill>
                <a:latin typeface="Arial"/>
                <a:ea typeface="Arial"/>
                <a:cs typeface="Arial"/>
                <a:sym typeface="Arial"/>
              </a:rPr>
              <a:t> – Partie 2 », produit par Patricia Blackburn</a:t>
            </a:r>
            <a:r>
              <a:rPr lang="fr-CA" dirty="0">
                <a:solidFill>
                  <a:srgbClr val="0D266D"/>
                </a:solidFill>
                <a:latin typeface="Arial"/>
                <a:ea typeface="Arial"/>
                <a:cs typeface="Arial"/>
                <a:sym typeface="Arial"/>
              </a:rPr>
              <a:t> </a:t>
            </a:r>
            <a:r>
              <a:rPr lang="fr-CA" sz="1800" b="0" i="0" u="none" strike="noStrike" cap="none" dirty="0">
                <a:solidFill>
                  <a:srgbClr val="0D266D"/>
                </a:solidFill>
                <a:latin typeface="Arial"/>
                <a:ea typeface="Arial"/>
                <a:cs typeface="Arial"/>
                <a:sym typeface="Arial"/>
              </a:rPr>
              <a:t>est sous licence </a:t>
            </a:r>
            <a:r>
              <a:rPr lang="fr-CA" sz="1800" b="0" i="0" u="sng" strike="noStrike" cap="none" dirty="0">
                <a:solidFill>
                  <a:srgbClr val="0D266D"/>
                </a:solidFill>
                <a:latin typeface="Arial"/>
                <a:ea typeface="Arial"/>
                <a:cs typeface="Arial"/>
                <a:sym typeface="Arial"/>
                <a:hlinkClick r:id="rId3">
                  <a:extLst>
                    <a:ext uri="{A12FA001-AC4F-418D-AE19-62706E023703}">
                      <ahyp:hlinkClr xmlns:ahyp="http://schemas.microsoft.com/office/drawing/2018/hyperlinkcolor" val="tx"/>
                    </a:ext>
                  </a:extLst>
                </a:hlinkClick>
              </a:rPr>
              <a:t>CC-BY-NC-SA 4.0</a:t>
            </a:r>
            <a:r>
              <a:rPr lang="fr-CA" sz="1800" b="0" i="0" u="none" strike="noStrike" cap="none" dirty="0">
                <a:solidFill>
                  <a:srgbClr val="0D266D"/>
                </a:solidFill>
                <a:latin typeface="Arial"/>
                <a:ea typeface="Arial"/>
                <a:cs typeface="Arial"/>
                <a:sym typeface="Arial"/>
              </a:rPr>
              <a:t>.</a:t>
            </a:r>
            <a:endParaRPr sz="1800" b="0" i="0" u="none" strike="noStrike" cap="none" dirty="0">
              <a:solidFill>
                <a:srgbClr val="0D266D"/>
              </a:solidFill>
              <a:latin typeface="Arial"/>
              <a:ea typeface="Arial"/>
              <a:cs typeface="Arial"/>
              <a:sym typeface="Arial"/>
            </a:endParaRPr>
          </a:p>
        </p:txBody>
      </p:sp>
      <p:pic>
        <p:nvPicPr>
          <p:cNvPr id="75" name="Google Shape;75;p2" descr="Une image contenant Police, symbole, Graphique, capture d’écran&#10;&#10;Description générée automatiquement"/>
          <p:cNvPicPr preferRelativeResize="0"/>
          <p:nvPr/>
        </p:nvPicPr>
        <p:blipFill rotWithShape="1">
          <a:blip r:embed="rId4">
            <a:alphaModFix/>
          </a:blip>
          <a:srcRect/>
          <a:stretch/>
        </p:blipFill>
        <p:spPr>
          <a:xfrm>
            <a:off x="466186" y="4440683"/>
            <a:ext cx="1300470" cy="457196"/>
          </a:xfrm>
          <a:prstGeom prst="rect">
            <a:avLst/>
          </a:prstGeom>
          <a:noFill/>
          <a:ln>
            <a:noFill/>
          </a:ln>
        </p:spPr>
      </p:pic>
      <p:pic>
        <p:nvPicPr>
          <p:cNvPr id="76" name="Google Shape;76;p2" descr="Une image contenant texte, Graphique, Police, graphisme&#10;&#10;Description générée automatiquement"/>
          <p:cNvPicPr preferRelativeResize="0"/>
          <p:nvPr/>
        </p:nvPicPr>
        <p:blipFill rotWithShape="1">
          <a:blip r:embed="rId5">
            <a:alphaModFix/>
          </a:blip>
          <a:srcRect/>
          <a:stretch/>
        </p:blipFill>
        <p:spPr>
          <a:xfrm>
            <a:off x="1248496" y="2215931"/>
            <a:ext cx="3686995" cy="1168049"/>
          </a:xfrm>
          <a:prstGeom prst="rect">
            <a:avLst/>
          </a:prstGeom>
          <a:noFill/>
          <a:ln>
            <a:noFill/>
          </a:ln>
        </p:spPr>
      </p:pic>
      <p:pic>
        <p:nvPicPr>
          <p:cNvPr id="77" name="Google Shape;77;p2" descr="Une image contenant Police, Graphique, logo, typographie&#10;&#10;Description générée automatiquement"/>
          <p:cNvPicPr preferRelativeResize="0"/>
          <p:nvPr/>
        </p:nvPicPr>
        <p:blipFill rotWithShape="1">
          <a:blip r:embed="rId6">
            <a:alphaModFix/>
          </a:blip>
          <a:srcRect/>
          <a:stretch/>
        </p:blipFill>
        <p:spPr>
          <a:xfrm>
            <a:off x="5684085" y="2491981"/>
            <a:ext cx="2155938" cy="670241"/>
          </a:xfrm>
          <a:prstGeom prst="rect">
            <a:avLst/>
          </a:prstGeom>
          <a:noFill/>
          <a:ln>
            <a:noFill/>
          </a:ln>
        </p:spPr>
      </p:pic>
      <p:sp>
        <p:nvSpPr>
          <p:cNvPr id="20" name="Titre 19">
            <a:extLst>
              <a:ext uri="{FF2B5EF4-FFF2-40B4-BE49-F238E27FC236}">
                <a16:creationId xmlns:a16="http://schemas.microsoft.com/office/drawing/2014/main" id="{3FF2F560-BEDD-6BC8-9854-94E0D06C9D4E}"/>
              </a:ext>
            </a:extLst>
          </p:cNvPr>
          <p:cNvSpPr>
            <a:spLocks noGrp="1"/>
          </p:cNvSpPr>
          <p:nvPr>
            <p:ph type="title"/>
          </p:nvPr>
        </p:nvSpPr>
        <p:spPr/>
        <p:txBody>
          <a:bodyPr>
            <a:normAutofit/>
          </a:bodyPr>
          <a:lstStyle/>
          <a:p>
            <a:r>
              <a:rPr lang="fr-CA" dirty="0"/>
              <a:t>Conditions d’utilisation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2">
          <a:extLst>
            <a:ext uri="{FF2B5EF4-FFF2-40B4-BE49-F238E27FC236}">
              <a16:creationId xmlns:a16="http://schemas.microsoft.com/office/drawing/2014/main" id="{0A7438C0-6648-59BF-F1AB-B8DC9CD489C7}"/>
            </a:ext>
          </a:extLst>
        </p:cNvPr>
        <p:cNvGrpSpPr/>
        <p:nvPr/>
      </p:nvGrpSpPr>
      <p:grpSpPr>
        <a:xfrm>
          <a:off x="0" y="0"/>
          <a:ext cx="0" cy="0"/>
          <a:chOff x="0" y="0"/>
          <a:chExt cx="0" cy="0"/>
        </a:xfrm>
      </p:grpSpPr>
      <p:sp>
        <p:nvSpPr>
          <p:cNvPr id="223" name="Google Shape;223;p21">
            <a:extLst>
              <a:ext uri="{FF2B5EF4-FFF2-40B4-BE49-F238E27FC236}">
                <a16:creationId xmlns:a16="http://schemas.microsoft.com/office/drawing/2014/main" id="{F7E156EA-29C5-993F-672F-E963E3DC3243}"/>
              </a:ext>
            </a:extLst>
          </p:cNvPr>
          <p:cNvSpPr txBox="1">
            <a:spLocks noGrp="1"/>
          </p:cNvSpPr>
          <p:nvPr>
            <p:ph type="title"/>
          </p:nvPr>
        </p:nvSpPr>
        <p:spPr>
          <a:xfrm>
            <a:off x="1766655" y="363757"/>
            <a:ext cx="6967769" cy="60957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Habitudes de vie</a:t>
            </a:r>
            <a:endParaRPr dirty="0"/>
          </a:p>
        </p:txBody>
      </p:sp>
      <p:sp>
        <p:nvSpPr>
          <p:cNvPr id="2" name="Google Shape;394;p36">
            <a:extLst>
              <a:ext uri="{FF2B5EF4-FFF2-40B4-BE49-F238E27FC236}">
                <a16:creationId xmlns:a16="http://schemas.microsoft.com/office/drawing/2014/main" id="{6E0B3A4D-079B-2BDB-10B2-57A2AB2EE5CB}"/>
              </a:ext>
            </a:extLst>
          </p:cNvPr>
          <p:cNvSpPr txBox="1"/>
          <p:nvPr/>
        </p:nvSpPr>
        <p:spPr>
          <a:xfrm>
            <a:off x="397911" y="1505235"/>
            <a:ext cx="8348177" cy="261606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A" sz="2400" b="1" i="0" u="none" strike="noStrike" dirty="0">
                <a:solidFill>
                  <a:srgbClr val="0D266D"/>
                </a:solidFill>
                <a:latin typeface="Arial"/>
                <a:ea typeface="Arial"/>
                <a:cs typeface="Arial"/>
                <a:sym typeface="Arial"/>
              </a:rPr>
              <a:t>Indiquez les habitudes de vie pour lesquelles il y aurait un besoin d’intervention dans un contexte de maladie coronarienne </a:t>
            </a:r>
            <a:r>
              <a:rPr lang="fr-CA" sz="2400" b="1" i="0" u="none" strike="noStrike" dirty="0" err="1">
                <a:solidFill>
                  <a:srgbClr val="0D266D"/>
                </a:solidFill>
                <a:latin typeface="Arial"/>
                <a:ea typeface="Arial"/>
                <a:cs typeface="Arial"/>
                <a:sym typeface="Arial"/>
              </a:rPr>
              <a:t>athérosclérotique</a:t>
            </a:r>
            <a:r>
              <a:rPr lang="fr-CA" sz="2400" b="1" i="0" u="none" strike="noStrike" dirty="0">
                <a:solidFill>
                  <a:srgbClr val="0D266D"/>
                </a:solidFill>
                <a:latin typeface="Arial"/>
                <a:ea typeface="Arial"/>
                <a:cs typeface="Arial"/>
                <a:sym typeface="Arial"/>
              </a:rPr>
              <a:t>. </a:t>
            </a:r>
            <a:endParaRPr sz="2400" b="1" dirty="0">
              <a:solidFill>
                <a:srgbClr val="0D266D"/>
              </a:solidFill>
              <a:latin typeface="Arial"/>
              <a:ea typeface="Arial"/>
              <a:cs typeface="Arial"/>
              <a:sym typeface="Arial"/>
            </a:endParaRPr>
          </a:p>
          <a:p>
            <a:pPr marL="0" marR="0" lvl="0" indent="0" algn="l" rtl="0">
              <a:spcBef>
                <a:spcPts val="1200"/>
              </a:spcBef>
              <a:spcAft>
                <a:spcPts val="0"/>
              </a:spcAft>
              <a:buNone/>
            </a:pPr>
            <a:endParaRPr sz="2400" b="1" i="0" u="none" strike="noStrike" dirty="0">
              <a:solidFill>
                <a:srgbClr val="0D266D"/>
              </a:solidFill>
              <a:latin typeface="Arial"/>
              <a:ea typeface="Arial"/>
              <a:cs typeface="Arial"/>
              <a:sym typeface="Arial"/>
            </a:endParaRPr>
          </a:p>
          <a:p>
            <a:pPr marL="0" marR="0" lvl="0" indent="0" algn="l" rtl="0">
              <a:spcBef>
                <a:spcPts val="1200"/>
              </a:spcBef>
              <a:spcAft>
                <a:spcPts val="0"/>
              </a:spcAft>
              <a:buNone/>
            </a:pPr>
            <a:br>
              <a:rPr lang="fr-CA" sz="2400" b="1" dirty="0">
                <a:solidFill>
                  <a:srgbClr val="0D266D"/>
                </a:solidFill>
                <a:latin typeface="Arial"/>
                <a:ea typeface="Arial"/>
                <a:cs typeface="Arial"/>
                <a:sym typeface="Arial"/>
              </a:rPr>
            </a:br>
            <a:endParaRPr sz="2400" b="1" dirty="0">
              <a:solidFill>
                <a:srgbClr val="0D266D"/>
              </a:solidFill>
              <a:latin typeface="Arial"/>
              <a:ea typeface="Arial"/>
              <a:cs typeface="Arial"/>
              <a:sym typeface="Arial"/>
            </a:endParaRPr>
          </a:p>
        </p:txBody>
      </p:sp>
      <p:sp>
        <p:nvSpPr>
          <p:cNvPr id="3" name="Google Shape;396;p36">
            <a:extLst>
              <a:ext uri="{FF2B5EF4-FFF2-40B4-BE49-F238E27FC236}">
                <a16:creationId xmlns:a16="http://schemas.microsoft.com/office/drawing/2014/main" id="{42A8FDCF-F73D-14FD-C8C1-ECA90E52938A}"/>
              </a:ext>
            </a:extLst>
          </p:cNvPr>
          <p:cNvSpPr/>
          <p:nvPr/>
        </p:nvSpPr>
        <p:spPr>
          <a:xfrm>
            <a:off x="466186" y="2773346"/>
            <a:ext cx="4753599" cy="3293767"/>
          </a:xfrm>
          <a:prstGeom prst="round2DiagRect">
            <a:avLst>
              <a:gd name="adj1" fmla="val 16667"/>
              <a:gd name="adj2" fmla="val 0"/>
            </a:avLst>
          </a:prstGeom>
          <a:solidFill>
            <a:srgbClr val="CAE7F5"/>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 name="Google Shape;397;p36">
            <a:extLst>
              <a:ext uri="{FF2B5EF4-FFF2-40B4-BE49-F238E27FC236}">
                <a16:creationId xmlns:a16="http://schemas.microsoft.com/office/drawing/2014/main" id="{8E179061-05BA-157A-77FE-F30A4FCF2ADF}"/>
              </a:ext>
            </a:extLst>
          </p:cNvPr>
          <p:cNvSpPr txBox="1"/>
          <p:nvPr/>
        </p:nvSpPr>
        <p:spPr>
          <a:xfrm>
            <a:off x="580298" y="3014010"/>
            <a:ext cx="4639487" cy="4308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2200" b="1" i="0" u="none" strike="noStrike" dirty="0">
                <a:solidFill>
                  <a:srgbClr val="0D266D"/>
                </a:solidFill>
                <a:latin typeface="Arial"/>
                <a:ea typeface="Arial"/>
                <a:cs typeface="Arial"/>
                <a:sym typeface="Arial"/>
              </a:rPr>
              <a:t>Habitudes de vie sélectionnées</a:t>
            </a:r>
            <a:endParaRPr sz="2200" b="1" dirty="0">
              <a:solidFill>
                <a:srgbClr val="0D266D"/>
              </a:solidFill>
              <a:latin typeface="Arial"/>
              <a:ea typeface="Arial"/>
              <a:cs typeface="Arial"/>
              <a:sym typeface="Arial"/>
            </a:endParaRPr>
          </a:p>
        </p:txBody>
      </p:sp>
      <p:sp>
        <p:nvSpPr>
          <p:cNvPr id="5" name="Google Shape;398;p36">
            <a:extLst>
              <a:ext uri="{FF2B5EF4-FFF2-40B4-BE49-F238E27FC236}">
                <a16:creationId xmlns:a16="http://schemas.microsoft.com/office/drawing/2014/main" id="{DFA810F1-C1CF-1124-93C5-C9C88935BB86}"/>
              </a:ext>
            </a:extLst>
          </p:cNvPr>
          <p:cNvSpPr txBox="1"/>
          <p:nvPr/>
        </p:nvSpPr>
        <p:spPr>
          <a:xfrm>
            <a:off x="707325" y="3736097"/>
            <a:ext cx="1449137"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800" b="1" i="0" u="none" strike="noStrike" dirty="0">
                <a:solidFill>
                  <a:srgbClr val="0D266D"/>
                </a:solidFill>
                <a:latin typeface="Arial"/>
                <a:ea typeface="Arial"/>
                <a:cs typeface="Arial"/>
                <a:sym typeface="Arial"/>
              </a:rPr>
              <a:t>Tabagisme</a:t>
            </a:r>
            <a:endParaRPr dirty="0"/>
          </a:p>
        </p:txBody>
      </p:sp>
      <p:sp>
        <p:nvSpPr>
          <p:cNvPr id="6" name="Google Shape;399;p36">
            <a:extLst>
              <a:ext uri="{FF2B5EF4-FFF2-40B4-BE49-F238E27FC236}">
                <a16:creationId xmlns:a16="http://schemas.microsoft.com/office/drawing/2014/main" id="{2ADDC0EA-91E5-F452-8AB1-384A0B190A71}"/>
              </a:ext>
            </a:extLst>
          </p:cNvPr>
          <p:cNvSpPr txBox="1"/>
          <p:nvPr/>
        </p:nvSpPr>
        <p:spPr>
          <a:xfrm>
            <a:off x="5681399" y="5023996"/>
            <a:ext cx="971550"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800" b="1" i="0" u="none" strike="noStrike" dirty="0">
                <a:solidFill>
                  <a:srgbClr val="0D266D"/>
                </a:solidFill>
                <a:latin typeface="Arial"/>
                <a:ea typeface="Arial"/>
                <a:cs typeface="Arial"/>
                <a:sym typeface="Arial"/>
              </a:rPr>
              <a:t>Alcool</a:t>
            </a:r>
            <a:endParaRPr dirty="0"/>
          </a:p>
        </p:txBody>
      </p:sp>
      <p:sp>
        <p:nvSpPr>
          <p:cNvPr id="7" name="Google Shape;400;p36">
            <a:extLst>
              <a:ext uri="{FF2B5EF4-FFF2-40B4-BE49-F238E27FC236}">
                <a16:creationId xmlns:a16="http://schemas.microsoft.com/office/drawing/2014/main" id="{7C512BB1-81C4-3D8C-11F4-A77C9A555D35}"/>
              </a:ext>
            </a:extLst>
          </p:cNvPr>
          <p:cNvSpPr txBox="1"/>
          <p:nvPr/>
        </p:nvSpPr>
        <p:spPr>
          <a:xfrm>
            <a:off x="5553367" y="3697111"/>
            <a:ext cx="1227614"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800" b="1" i="0" u="none" strike="noStrike" dirty="0">
                <a:solidFill>
                  <a:srgbClr val="0D266D"/>
                </a:solidFill>
                <a:latin typeface="Arial"/>
                <a:ea typeface="Arial"/>
                <a:cs typeface="Arial"/>
                <a:sym typeface="Arial"/>
              </a:rPr>
              <a:t>Drogues</a:t>
            </a:r>
            <a:endParaRPr dirty="0"/>
          </a:p>
        </p:txBody>
      </p:sp>
      <p:sp>
        <p:nvSpPr>
          <p:cNvPr id="9" name="Google Shape;402;p36">
            <a:extLst>
              <a:ext uri="{FF2B5EF4-FFF2-40B4-BE49-F238E27FC236}">
                <a16:creationId xmlns:a16="http://schemas.microsoft.com/office/drawing/2014/main" id="{BA0C57B4-BB2D-D303-DC33-C8D7F0C55F7A}"/>
              </a:ext>
            </a:extLst>
          </p:cNvPr>
          <p:cNvSpPr txBox="1"/>
          <p:nvPr/>
        </p:nvSpPr>
        <p:spPr>
          <a:xfrm>
            <a:off x="3322070" y="3707741"/>
            <a:ext cx="1567500" cy="369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800" b="1" i="0" u="none" strike="noStrike" dirty="0">
                <a:solidFill>
                  <a:srgbClr val="0D266D"/>
                </a:solidFill>
                <a:latin typeface="Arial"/>
                <a:ea typeface="Arial"/>
                <a:cs typeface="Arial"/>
                <a:sym typeface="Arial"/>
              </a:rPr>
              <a:t>Sédentarité</a:t>
            </a:r>
            <a:endParaRPr dirty="0"/>
          </a:p>
        </p:txBody>
      </p:sp>
      <p:sp>
        <p:nvSpPr>
          <p:cNvPr id="10" name="Google Shape;403;p36">
            <a:extLst>
              <a:ext uri="{FF2B5EF4-FFF2-40B4-BE49-F238E27FC236}">
                <a16:creationId xmlns:a16="http://schemas.microsoft.com/office/drawing/2014/main" id="{1C790A0E-DCA1-B804-C259-A0F5A87730DE}"/>
              </a:ext>
            </a:extLst>
          </p:cNvPr>
          <p:cNvSpPr txBox="1"/>
          <p:nvPr/>
        </p:nvSpPr>
        <p:spPr>
          <a:xfrm>
            <a:off x="564604" y="4447872"/>
            <a:ext cx="1734578"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800" b="1" i="0" u="none" strike="noStrike" dirty="0">
                <a:solidFill>
                  <a:srgbClr val="0D266D"/>
                </a:solidFill>
                <a:latin typeface="Arial"/>
                <a:ea typeface="Arial"/>
                <a:cs typeface="Arial"/>
                <a:sym typeface="Arial"/>
              </a:rPr>
              <a:t>Activité physique</a:t>
            </a:r>
            <a:endParaRPr dirty="0"/>
          </a:p>
        </p:txBody>
      </p:sp>
      <p:sp>
        <p:nvSpPr>
          <p:cNvPr id="11" name="Google Shape;404;p36">
            <a:extLst>
              <a:ext uri="{FF2B5EF4-FFF2-40B4-BE49-F238E27FC236}">
                <a16:creationId xmlns:a16="http://schemas.microsoft.com/office/drawing/2014/main" id="{CF9CD3C9-DF3E-B7C1-0DDA-57C509E3DF34}"/>
              </a:ext>
            </a:extLst>
          </p:cNvPr>
          <p:cNvSpPr txBox="1"/>
          <p:nvPr/>
        </p:nvSpPr>
        <p:spPr>
          <a:xfrm>
            <a:off x="7055383" y="4370652"/>
            <a:ext cx="147149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A" sz="1800" b="1" i="0" u="none" strike="noStrike" dirty="0">
                <a:solidFill>
                  <a:srgbClr val="0D266D"/>
                </a:solidFill>
                <a:latin typeface="Arial"/>
                <a:ea typeface="Arial"/>
                <a:cs typeface="Arial"/>
                <a:sym typeface="Arial"/>
              </a:rPr>
              <a:t>Sommeil</a:t>
            </a:r>
            <a:endParaRPr dirty="0"/>
          </a:p>
        </p:txBody>
      </p:sp>
    </p:spTree>
    <p:extLst>
      <p:ext uri="{BB962C8B-B14F-4D97-AF65-F5344CB8AC3E}">
        <p14:creationId xmlns:p14="http://schemas.microsoft.com/office/powerpoint/2010/main" val="546374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14"/>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200" dirty="0"/>
              <a:t>Rétroaction</a:t>
            </a:r>
            <a:endParaRPr sz="3200" dirty="0"/>
          </a:p>
        </p:txBody>
      </p:sp>
      <p:sp>
        <p:nvSpPr>
          <p:cNvPr id="4" name="Google Shape;410;p37">
            <a:extLst>
              <a:ext uri="{FF2B5EF4-FFF2-40B4-BE49-F238E27FC236}">
                <a16:creationId xmlns:a16="http://schemas.microsoft.com/office/drawing/2014/main" id="{A0A8AF2F-B624-B894-9B80-1642ABC88091}"/>
              </a:ext>
            </a:extLst>
          </p:cNvPr>
          <p:cNvSpPr txBox="1">
            <a:spLocks/>
          </p:cNvSpPr>
          <p:nvPr/>
        </p:nvSpPr>
        <p:spPr>
          <a:xfrm>
            <a:off x="360036" y="1555461"/>
            <a:ext cx="8423927" cy="4555200"/>
          </a:xfrm>
          <a:prstGeom prst="rect">
            <a:avLst/>
          </a:prstGeom>
          <a:noFill/>
          <a:ln>
            <a:noFill/>
          </a:ln>
        </p:spPr>
        <p:txBody>
          <a:bodyPr spcFirstLastPara="1" vert="horz" wrap="square" lIns="91425" tIns="91425" rIns="91425" bIns="91425" rtlCol="0" anchor="t" anchorCtr="0">
            <a:noAutofit/>
          </a:bodyPr>
          <a:lstStyle>
            <a:lvl1pPr marL="457200" lvl="0" indent="-406400" algn="l" defTabSz="914400" rtl="0" eaLnBrk="1" latinLnBrk="0" hangingPunct="1">
              <a:lnSpc>
                <a:spcPct val="90000"/>
              </a:lnSpc>
              <a:spcBef>
                <a:spcPts val="1000"/>
              </a:spcBef>
              <a:spcAft>
                <a:spcPts val="0"/>
              </a:spcAft>
              <a:buClr>
                <a:schemeClr val="dk1"/>
              </a:buClr>
              <a:buSzPts val="2800"/>
              <a:buFont typeface="Arial"/>
              <a:buChar char="›"/>
              <a:defRPr sz="2800" kern="1200">
                <a:solidFill>
                  <a:schemeClr val="tx1"/>
                </a:solidFill>
                <a:latin typeface="+mn-lt"/>
                <a:ea typeface="+mn-ea"/>
                <a:cs typeface="+mn-cs"/>
              </a:defRPr>
            </a:lvl1pPr>
            <a:lvl2pPr marL="914400" lvl="1" indent="-381000" algn="l" defTabSz="914400" rtl="0" eaLnBrk="1" latinLnBrk="0" hangingPunct="1">
              <a:lnSpc>
                <a:spcPct val="90000"/>
              </a:lnSpc>
              <a:spcBef>
                <a:spcPts val="500"/>
              </a:spcBef>
              <a:spcAft>
                <a:spcPts val="0"/>
              </a:spcAft>
              <a:buClr>
                <a:schemeClr val="dk1"/>
              </a:buClr>
              <a:buSzPts val="2400"/>
              <a:buFont typeface="Arial"/>
              <a:buChar char="•"/>
              <a:defRPr sz="2400" kern="1200">
                <a:solidFill>
                  <a:schemeClr val="tx1"/>
                </a:solidFill>
                <a:latin typeface="+mn-lt"/>
                <a:ea typeface="+mn-ea"/>
                <a:cs typeface="+mn-cs"/>
              </a:defRPr>
            </a:lvl2pPr>
            <a:lvl3pPr marL="1371600" lvl="2"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2000" kern="1200">
                <a:solidFill>
                  <a:schemeClr val="tx1"/>
                </a:solidFill>
                <a:latin typeface="+mn-lt"/>
                <a:ea typeface="+mn-ea"/>
                <a:cs typeface="+mn-cs"/>
              </a:defRPr>
            </a:lvl3pPr>
            <a:lvl4pPr marL="1828800" lvl="3"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4pPr>
            <a:lvl5pPr marL="2286000" lvl="4"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Clr>
                <a:srgbClr val="0D266D"/>
              </a:buClr>
              <a:buSzPts val="1800"/>
              <a:buFont typeface="Arial"/>
              <a:buNone/>
            </a:pPr>
            <a:r>
              <a:rPr lang="fr-CA" sz="1800" dirty="0">
                <a:solidFill>
                  <a:srgbClr val="0D266D"/>
                </a:solidFill>
                <a:latin typeface="Arial" panose="020B0604020202020204" pitchFamily="34" charset="0"/>
                <a:cs typeface="Arial" panose="020B0604020202020204" pitchFamily="34" charset="0"/>
              </a:rPr>
              <a:t>Le tabagisme représente l’un des principaux facteurs de risque de la maladie coronarienne </a:t>
            </a:r>
            <a:r>
              <a:rPr lang="fr-CA" sz="1800" dirty="0" err="1">
                <a:solidFill>
                  <a:srgbClr val="0D266D"/>
                </a:solidFill>
                <a:latin typeface="Arial" panose="020B0604020202020204" pitchFamily="34" charset="0"/>
                <a:cs typeface="Arial" panose="020B0604020202020204" pitchFamily="34" charset="0"/>
              </a:rPr>
              <a:t>athérosclérotique</a:t>
            </a:r>
            <a:r>
              <a:rPr lang="fr-CA" sz="1800" dirty="0">
                <a:solidFill>
                  <a:srgbClr val="0D266D"/>
                </a:solidFill>
                <a:latin typeface="Arial" panose="020B0604020202020204" pitchFamily="34" charset="0"/>
                <a:cs typeface="Arial" panose="020B0604020202020204" pitchFamily="34" charset="0"/>
              </a:rPr>
              <a:t>. Puisque madame Fortin a arrêté de fumer récemment, il faudra l’accompagner afin qu’elle maintienne ce changement.</a:t>
            </a:r>
            <a:endParaRPr lang="fr-CA" sz="1800" dirty="0">
              <a:latin typeface="Arial" panose="020B0604020202020204" pitchFamily="34" charset="0"/>
              <a:cs typeface="Arial" panose="020B0604020202020204" pitchFamily="34" charset="0"/>
            </a:endParaRPr>
          </a:p>
          <a:p>
            <a:pPr marL="0" indent="0" algn="just">
              <a:spcBef>
                <a:spcPts val="0"/>
              </a:spcBef>
              <a:buSzPts val="1800"/>
              <a:buFont typeface="Arial"/>
              <a:buNone/>
            </a:pPr>
            <a:endParaRPr lang="fr-CA" sz="1800" dirty="0">
              <a:solidFill>
                <a:srgbClr val="0D266D"/>
              </a:solidFill>
              <a:latin typeface="Arial" panose="020B0604020202020204" pitchFamily="34" charset="0"/>
              <a:cs typeface="Arial" panose="020B0604020202020204" pitchFamily="34" charset="0"/>
            </a:endParaRPr>
          </a:p>
          <a:p>
            <a:pPr marL="0" indent="0" algn="just">
              <a:spcBef>
                <a:spcPts val="0"/>
              </a:spcBef>
              <a:buClr>
                <a:srgbClr val="0D266D"/>
              </a:buClr>
              <a:buSzPts val="1800"/>
              <a:buFont typeface="Arial"/>
              <a:buNone/>
            </a:pPr>
            <a:r>
              <a:rPr lang="fr-CA" sz="1800" dirty="0">
                <a:solidFill>
                  <a:srgbClr val="0D266D"/>
                </a:solidFill>
                <a:latin typeface="Arial" panose="020B0604020202020204" pitchFamily="34" charset="0"/>
                <a:cs typeface="Arial" panose="020B0604020202020204" pitchFamily="34" charset="0"/>
              </a:rPr>
              <a:t>La sédentarité est aussi un facteur de risque de la maladie coronarienne </a:t>
            </a:r>
            <a:r>
              <a:rPr lang="fr-CA" sz="1800" dirty="0" err="1">
                <a:solidFill>
                  <a:srgbClr val="0D266D"/>
                </a:solidFill>
                <a:latin typeface="Arial" panose="020B0604020202020204" pitchFamily="34" charset="0"/>
                <a:cs typeface="Arial" panose="020B0604020202020204" pitchFamily="34" charset="0"/>
              </a:rPr>
              <a:t>athérosclérotique</a:t>
            </a:r>
            <a:r>
              <a:rPr lang="fr-CA" sz="1800" dirty="0">
                <a:solidFill>
                  <a:srgbClr val="0D266D"/>
                </a:solidFill>
                <a:latin typeface="Arial" panose="020B0604020202020204" pitchFamily="34" charset="0"/>
                <a:cs typeface="Arial" panose="020B0604020202020204" pitchFamily="34" charset="0"/>
              </a:rPr>
              <a:t>. Il est recommandé d’avoir un maximum de 8 heures de sédentarité par jour, ce qui inclut un maximum de 3 heures de temps de loisir devant un écran et une interruption aussi fréquente que possible des longues périodes en position assise. En collaboration avec madame Fortin, nous pourrions mettre en place un plan d’intervention afin de réduire ses comportements sédentaires. </a:t>
            </a:r>
            <a:endParaRPr lang="fr-CA" sz="1800" dirty="0">
              <a:latin typeface="Arial" panose="020B0604020202020204" pitchFamily="34" charset="0"/>
              <a:cs typeface="Arial" panose="020B0604020202020204" pitchFamily="34" charset="0"/>
            </a:endParaRPr>
          </a:p>
          <a:p>
            <a:pPr marL="0" indent="0" algn="just">
              <a:spcBef>
                <a:spcPts val="0"/>
              </a:spcBef>
              <a:buSzPts val="1800"/>
              <a:buFont typeface="Arial"/>
              <a:buNone/>
            </a:pPr>
            <a:endParaRPr lang="fr-CA" sz="1800" dirty="0">
              <a:solidFill>
                <a:srgbClr val="0D266D"/>
              </a:solidFill>
              <a:latin typeface="Arial" panose="020B0604020202020204" pitchFamily="34" charset="0"/>
              <a:cs typeface="Arial" panose="020B0604020202020204" pitchFamily="34" charset="0"/>
            </a:endParaRPr>
          </a:p>
          <a:p>
            <a:pPr marL="0" indent="0" algn="just">
              <a:spcBef>
                <a:spcPts val="0"/>
              </a:spcBef>
              <a:buClr>
                <a:srgbClr val="0D266D"/>
              </a:buClr>
              <a:buSzPts val="1800"/>
              <a:buFont typeface="Arial"/>
              <a:buNone/>
            </a:pPr>
            <a:r>
              <a:rPr lang="fr-CA" sz="1800" dirty="0">
                <a:solidFill>
                  <a:srgbClr val="0D266D"/>
                </a:solidFill>
                <a:latin typeface="Arial" panose="020B0604020202020204" pitchFamily="34" charset="0"/>
                <a:cs typeface="Arial" panose="020B0604020202020204" pitchFamily="34" charset="0"/>
              </a:rPr>
              <a:t>Nous pouvons aussi constater que madame Fortin n’atteint pas les recommandations canadiennes en matière d’activité physique, soit 150 minutes d’activités physiques d’intensité moyenne à élevée par semaine. </a:t>
            </a:r>
          </a:p>
          <a:p>
            <a:pPr marL="0" indent="0" algn="just">
              <a:spcBef>
                <a:spcPts val="0"/>
              </a:spcBef>
              <a:buClr>
                <a:srgbClr val="0D266D"/>
              </a:buClr>
              <a:buSzPts val="1800"/>
              <a:buFont typeface="Arial"/>
              <a:buNone/>
            </a:pPr>
            <a:endParaRPr lang="fr-CA" sz="1800" dirty="0">
              <a:solidFill>
                <a:srgbClr val="0D266D"/>
              </a:solidFill>
              <a:latin typeface="Arial" panose="020B0604020202020204" pitchFamily="34" charset="0"/>
              <a:cs typeface="Arial" panose="020B0604020202020204" pitchFamily="34" charset="0"/>
            </a:endParaRPr>
          </a:p>
          <a:p>
            <a:pPr marL="0" indent="0" algn="just">
              <a:spcBef>
                <a:spcPts val="0"/>
              </a:spcBef>
              <a:buClr>
                <a:srgbClr val="0D266D"/>
              </a:buClr>
              <a:buSzPts val="1800"/>
              <a:buFont typeface="Arial"/>
              <a:buNone/>
            </a:pPr>
            <a:r>
              <a:rPr lang="fr-CA" sz="1800" dirty="0">
                <a:solidFill>
                  <a:srgbClr val="0D266D"/>
                </a:solidFill>
                <a:latin typeface="Arial" panose="020B0604020202020204" pitchFamily="34" charset="0"/>
                <a:cs typeface="Arial" panose="020B0604020202020204" pitchFamily="34" charset="0"/>
              </a:rPr>
              <a:t>En réduisant son niveau de sédentarité et en augmentant son niveau d’activité physique, madame Fortin pourra définitivement améliorer sa santé.</a:t>
            </a:r>
            <a:endParaRPr lang="fr-CA" sz="1800" dirty="0">
              <a:latin typeface="Arial" panose="020B0604020202020204" pitchFamily="34" charset="0"/>
              <a:cs typeface="Arial" panose="020B0604020202020204" pitchFamily="34" charset="0"/>
            </a:endParaRPr>
          </a:p>
          <a:p>
            <a:pPr marL="0" indent="0" algn="just">
              <a:spcBef>
                <a:spcPts val="0"/>
              </a:spcBef>
              <a:buSzPts val="1800"/>
              <a:buFont typeface="Arial"/>
              <a:buNone/>
            </a:pPr>
            <a:endParaRPr lang="fr-CA" sz="1800" dirty="0">
              <a:solidFill>
                <a:srgbClr val="0D266D"/>
              </a:solidFill>
              <a:latin typeface="Arial" panose="020B0604020202020204" pitchFamily="34" charset="0"/>
              <a:cs typeface="Arial" panose="020B0604020202020204" pitchFamily="34" charset="0"/>
            </a:endParaRPr>
          </a:p>
          <a:p>
            <a:pPr marL="0" indent="0" algn="just">
              <a:spcBef>
                <a:spcPts val="0"/>
              </a:spcBef>
              <a:buSzPts val="1800"/>
              <a:buFont typeface="Arial"/>
              <a:buNone/>
            </a:pPr>
            <a:endParaRPr lang="fr-CA" sz="1800" dirty="0">
              <a:solidFill>
                <a:srgbClr val="0D266D"/>
              </a:solidFill>
              <a:latin typeface="Arial" panose="020B0604020202020204" pitchFamily="34" charset="0"/>
              <a:cs typeface="Arial" panose="020B0604020202020204" pitchFamily="34" charset="0"/>
            </a:endParaRPr>
          </a:p>
          <a:p>
            <a:pPr marL="0" indent="0" algn="just">
              <a:spcBef>
                <a:spcPts val="0"/>
              </a:spcBef>
              <a:buSzPts val="1800"/>
              <a:buFont typeface="Arial"/>
              <a:buNone/>
            </a:pPr>
            <a:endParaRPr lang="fr-CA" sz="1800" dirty="0">
              <a:solidFill>
                <a:srgbClr val="0D266D"/>
              </a:solidFill>
              <a:latin typeface="Arial" panose="020B0604020202020204" pitchFamily="34" charset="0"/>
              <a:cs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7">
          <a:extLst>
            <a:ext uri="{FF2B5EF4-FFF2-40B4-BE49-F238E27FC236}">
              <a16:creationId xmlns:a16="http://schemas.microsoft.com/office/drawing/2014/main" id="{ECBFC293-2A06-97FC-8516-A22B4213BCE3}"/>
            </a:ext>
          </a:extLst>
        </p:cNvPr>
        <p:cNvGrpSpPr/>
        <p:nvPr/>
      </p:nvGrpSpPr>
      <p:grpSpPr>
        <a:xfrm>
          <a:off x="0" y="0"/>
          <a:ext cx="0" cy="0"/>
          <a:chOff x="0" y="0"/>
          <a:chExt cx="0" cy="0"/>
        </a:xfrm>
      </p:grpSpPr>
      <p:sp>
        <p:nvSpPr>
          <p:cNvPr id="108" name="Google Shape;108;p6">
            <a:extLst>
              <a:ext uri="{FF2B5EF4-FFF2-40B4-BE49-F238E27FC236}">
                <a16:creationId xmlns:a16="http://schemas.microsoft.com/office/drawing/2014/main" id="{7BB5E89C-C7D6-76EE-3164-2B0ADFEEA60E}"/>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Santé mentale</a:t>
            </a:r>
            <a:endParaRPr dirty="0"/>
          </a:p>
        </p:txBody>
      </p:sp>
      <p:pic>
        <p:nvPicPr>
          <p:cNvPr id="110" name="Google Shape;110;p6" descr="Cœur avec battements avec un remplissage uni">
            <a:extLst>
              <a:ext uri="{FF2B5EF4-FFF2-40B4-BE49-F238E27FC236}">
                <a16:creationId xmlns:a16="http://schemas.microsoft.com/office/drawing/2014/main" id="{8AF8DD40-B255-3AD6-A09E-814CBFF6FC11}"/>
              </a:ext>
            </a:extLst>
          </p:cNvPr>
          <p:cNvPicPr preferRelativeResize="0"/>
          <p:nvPr/>
        </p:nvPicPr>
        <p:blipFill rotWithShape="1">
          <a:blip r:embed="rId3">
            <a:alphaModFix/>
          </a:blip>
          <a:srcRect/>
          <a:stretch/>
        </p:blipFill>
        <p:spPr>
          <a:xfrm>
            <a:off x="395850" y="47395"/>
            <a:ext cx="1302589" cy="1302589"/>
          </a:xfrm>
          <a:prstGeom prst="rect">
            <a:avLst/>
          </a:prstGeom>
          <a:noFill/>
          <a:ln>
            <a:noFill/>
          </a:ln>
        </p:spPr>
      </p:pic>
      <p:sp>
        <p:nvSpPr>
          <p:cNvPr id="2" name="Google Shape;319;p27">
            <a:extLst>
              <a:ext uri="{FF2B5EF4-FFF2-40B4-BE49-F238E27FC236}">
                <a16:creationId xmlns:a16="http://schemas.microsoft.com/office/drawing/2014/main" id="{DCA077B3-D7AE-CA82-49A2-91E4BFE7473D}"/>
              </a:ext>
            </a:extLst>
          </p:cNvPr>
          <p:cNvSpPr txBox="1"/>
          <p:nvPr/>
        </p:nvSpPr>
        <p:spPr>
          <a:xfrm>
            <a:off x="5474043" y="1756788"/>
            <a:ext cx="3455167"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A" sz="2400" b="1" i="0" u="none" strike="noStrike" dirty="0">
                <a:solidFill>
                  <a:srgbClr val="0D266D"/>
                </a:solidFill>
                <a:latin typeface="Arial"/>
                <a:ea typeface="Arial"/>
                <a:cs typeface="Arial"/>
                <a:sym typeface="Arial"/>
              </a:rPr>
              <a:t>Écoutez la vidéo et répondre à la question </a:t>
            </a:r>
            <a:br>
              <a:rPr lang="fr-CA" sz="2400" b="1" i="0" u="none" strike="noStrike" dirty="0">
                <a:solidFill>
                  <a:srgbClr val="0D266D"/>
                </a:solidFill>
                <a:latin typeface="Arial"/>
                <a:ea typeface="Arial"/>
                <a:cs typeface="Arial"/>
                <a:sym typeface="Arial"/>
              </a:rPr>
            </a:br>
            <a:r>
              <a:rPr lang="fr-CA" sz="2400" b="1" dirty="0">
                <a:solidFill>
                  <a:srgbClr val="0D266D"/>
                </a:solidFill>
                <a:latin typeface="Arial"/>
                <a:ea typeface="Arial"/>
                <a:cs typeface="Arial"/>
                <a:sym typeface="Arial"/>
              </a:rPr>
              <a:t>de la page </a:t>
            </a:r>
            <a:r>
              <a:rPr lang="fr-CA" sz="2400" b="1" i="0" u="none" strike="noStrike" dirty="0">
                <a:solidFill>
                  <a:srgbClr val="0D266D"/>
                </a:solidFill>
                <a:latin typeface="Arial"/>
                <a:ea typeface="Arial"/>
                <a:cs typeface="Arial"/>
                <a:sym typeface="Arial"/>
              </a:rPr>
              <a:t>suivante.</a:t>
            </a:r>
            <a:endParaRPr sz="2400" b="1" dirty="0">
              <a:solidFill>
                <a:srgbClr val="0D266D"/>
              </a:solidFill>
              <a:latin typeface="Arial"/>
              <a:ea typeface="Arial"/>
              <a:cs typeface="Arial"/>
              <a:sym typeface="Arial"/>
            </a:endParaRPr>
          </a:p>
        </p:txBody>
      </p:sp>
      <p:pic>
        <p:nvPicPr>
          <p:cNvPr id="5" name="Image 4">
            <a:extLst>
              <a:ext uri="{FF2B5EF4-FFF2-40B4-BE49-F238E27FC236}">
                <a16:creationId xmlns:a16="http://schemas.microsoft.com/office/drawing/2014/main" id="{FE18D67A-D870-6FAA-E7D2-9638E7E6BC5F}"/>
              </a:ext>
            </a:extLst>
          </p:cNvPr>
          <p:cNvPicPr>
            <a:picLocks noChangeAspect="1"/>
          </p:cNvPicPr>
          <p:nvPr/>
        </p:nvPicPr>
        <p:blipFill>
          <a:blip r:embed="rId4"/>
          <a:stretch>
            <a:fillRect/>
          </a:stretch>
        </p:blipFill>
        <p:spPr>
          <a:xfrm>
            <a:off x="345585" y="1756788"/>
            <a:ext cx="4906038" cy="3679528"/>
          </a:xfrm>
          <a:prstGeom prst="rect">
            <a:avLst/>
          </a:prstGeom>
        </p:spPr>
      </p:pic>
      <p:sp>
        <p:nvSpPr>
          <p:cNvPr id="8" name="ZoneTexte 7">
            <a:extLst>
              <a:ext uri="{FF2B5EF4-FFF2-40B4-BE49-F238E27FC236}">
                <a16:creationId xmlns:a16="http://schemas.microsoft.com/office/drawing/2014/main" id="{06014C19-DF90-0D0D-713B-B3FD0DA9E7AA}"/>
              </a:ext>
            </a:extLst>
          </p:cNvPr>
          <p:cNvSpPr txBox="1"/>
          <p:nvPr/>
        </p:nvSpPr>
        <p:spPr>
          <a:xfrm>
            <a:off x="5474043" y="3957095"/>
            <a:ext cx="3455167" cy="1477328"/>
          </a:xfrm>
          <a:prstGeom prst="rect">
            <a:avLst/>
          </a:prstGeom>
          <a:noFill/>
        </p:spPr>
        <p:txBody>
          <a:bodyPr wrap="square">
            <a:spAutoFit/>
          </a:bodyPr>
          <a:lstStyle/>
          <a:p>
            <a:r>
              <a:rPr lang="fr-FR" dirty="0">
                <a:solidFill>
                  <a:srgbClr val="0D266D"/>
                </a:solidFill>
                <a:latin typeface="Arial" panose="020B0604020202020204" pitchFamily="34" charset="0"/>
                <a:cs typeface="Arial" panose="020B0604020202020204" pitchFamily="34" charset="0"/>
                <a:hlinkClick r:id="rId5"/>
              </a:rPr>
              <a:t>https://uqac.ca.panopto.com/Panopto/Pages/Viewer.aspx?id=d14de17b-5a90-4863-b007-b29e00e93a13</a:t>
            </a:r>
            <a:endParaRPr lang="fr-FR" dirty="0">
              <a:solidFill>
                <a:srgbClr val="0D266D"/>
              </a:solidFill>
              <a:latin typeface="Arial" panose="020B0604020202020204" pitchFamily="34" charset="0"/>
              <a:cs typeface="Arial" panose="020B0604020202020204" pitchFamily="34" charset="0"/>
            </a:endParaRPr>
          </a:p>
          <a:p>
            <a:endParaRPr lang="fr-FR"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77321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2">
          <a:extLst>
            <a:ext uri="{FF2B5EF4-FFF2-40B4-BE49-F238E27FC236}">
              <a16:creationId xmlns:a16="http://schemas.microsoft.com/office/drawing/2014/main" id="{8E1EEF81-95E4-8CEA-651A-B574B5A8E5FF}"/>
            </a:ext>
          </a:extLst>
        </p:cNvPr>
        <p:cNvGrpSpPr/>
        <p:nvPr/>
      </p:nvGrpSpPr>
      <p:grpSpPr>
        <a:xfrm>
          <a:off x="0" y="0"/>
          <a:ext cx="0" cy="0"/>
          <a:chOff x="0" y="0"/>
          <a:chExt cx="0" cy="0"/>
        </a:xfrm>
      </p:grpSpPr>
      <p:sp>
        <p:nvSpPr>
          <p:cNvPr id="223" name="Google Shape;223;p21">
            <a:extLst>
              <a:ext uri="{FF2B5EF4-FFF2-40B4-BE49-F238E27FC236}">
                <a16:creationId xmlns:a16="http://schemas.microsoft.com/office/drawing/2014/main" id="{7540AD42-44E5-B704-010E-D5A93C10D50F}"/>
              </a:ext>
            </a:extLst>
          </p:cNvPr>
          <p:cNvSpPr txBox="1">
            <a:spLocks noGrp="1"/>
          </p:cNvSpPr>
          <p:nvPr>
            <p:ph type="title"/>
          </p:nvPr>
        </p:nvSpPr>
        <p:spPr>
          <a:xfrm>
            <a:off x="1766655" y="363757"/>
            <a:ext cx="6967769" cy="60957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Santé mentale</a:t>
            </a:r>
            <a:endParaRPr dirty="0"/>
          </a:p>
        </p:txBody>
      </p:sp>
      <p:sp>
        <p:nvSpPr>
          <p:cNvPr id="226" name="Google Shape;226;p21">
            <a:extLst>
              <a:ext uri="{FF2B5EF4-FFF2-40B4-BE49-F238E27FC236}">
                <a16:creationId xmlns:a16="http://schemas.microsoft.com/office/drawing/2014/main" id="{827F762A-6D0D-2131-90F4-8258ADE6DF3D}"/>
              </a:ext>
            </a:extLst>
          </p:cNvPr>
          <p:cNvSpPr txBox="1"/>
          <p:nvPr/>
        </p:nvSpPr>
        <p:spPr>
          <a:xfrm>
            <a:off x="325120" y="1305315"/>
            <a:ext cx="8493760" cy="5170606"/>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À ce stade, sélectionnez l’intervention appropriée </a:t>
            </a:r>
            <a:r>
              <a:rPr lang="fr-CA" sz="2400" b="1" dirty="0">
                <a:solidFill>
                  <a:srgbClr val="0D266D"/>
                </a:solidFill>
                <a:latin typeface="Arial" panose="020B0604020202020204" pitchFamily="34" charset="0"/>
                <a:cs typeface="Arial" panose="020B0604020202020204" pitchFamily="34" charset="0"/>
              </a:rPr>
              <a:t>pour</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 madame Fortin.</a:t>
            </a:r>
            <a:endParaRPr sz="14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1200"/>
              </a:spcBef>
              <a:spcAft>
                <a:spcPts val="0"/>
              </a:spcAft>
              <a:buClr>
                <a:srgbClr val="000000"/>
              </a:buClr>
              <a:buSzPts val="1800"/>
              <a:buFont typeface="Arial"/>
              <a:buNone/>
            </a:pPr>
            <a:r>
              <a:rPr lang="fr-CA" sz="1700" b="1" i="0" u="none" strike="noStrike" cap="none" dirty="0">
                <a:solidFill>
                  <a:srgbClr val="0D266D"/>
                </a:solidFill>
                <a:latin typeface="Arial" panose="020B0604020202020204" pitchFamily="34" charset="0"/>
                <a:ea typeface="Arial"/>
                <a:cs typeface="Arial" panose="020B0604020202020204" pitchFamily="34" charset="0"/>
                <a:sym typeface="Arial"/>
              </a:rPr>
              <a:t>1)</a:t>
            </a:r>
            <a:r>
              <a:rPr lang="fr-CA" sz="1700" b="0" i="0" u="none" strike="noStrike" cap="none" dirty="0">
                <a:solidFill>
                  <a:srgbClr val="0D266D"/>
                </a:solidFill>
                <a:latin typeface="Arial" panose="020B0604020202020204" pitchFamily="34" charset="0"/>
                <a:ea typeface="Arial"/>
                <a:cs typeface="Arial" panose="020B0604020202020204" pitchFamily="34" charset="0"/>
                <a:sym typeface="Arial"/>
              </a:rPr>
              <a:t> Vous lui mentionnez qu’elle n’a pas raison d’être anxieuse, car ses craintes ne sont pas fondées. Vous vous occuperez d’elle personnellement alors il n’y a aucun risque pour l’activité physique. </a:t>
            </a:r>
            <a:r>
              <a:rPr lang="fr-CA" sz="1700" dirty="0">
                <a:solidFill>
                  <a:srgbClr val="0D266D"/>
                </a:solidFill>
                <a:latin typeface="Arial" panose="020B0604020202020204" pitchFamily="34" charset="0"/>
                <a:ea typeface="Arial"/>
                <a:cs typeface="Arial" panose="020B0604020202020204" pitchFamily="34" charset="0"/>
                <a:sym typeface="Arial"/>
              </a:rPr>
              <a:t>De plus, e</a:t>
            </a:r>
            <a:r>
              <a:rPr lang="fr-CA" sz="1700" b="0" i="0" u="none" strike="noStrike" cap="none" dirty="0">
                <a:solidFill>
                  <a:srgbClr val="0D266D"/>
                </a:solidFill>
                <a:latin typeface="Arial" panose="020B0604020202020204" pitchFamily="34" charset="0"/>
                <a:ea typeface="Arial"/>
                <a:cs typeface="Arial" panose="020B0604020202020204" pitchFamily="34" charset="0"/>
                <a:sym typeface="Arial"/>
              </a:rPr>
              <a:t>n étant plus en forme, elle répondrait mieux à une seconde chirurgie cardiaque.</a:t>
            </a:r>
            <a:endParaRPr sz="17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endParaRPr sz="1700" b="1"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r>
              <a:rPr lang="fr-CA" sz="1700" b="1" i="0" u="none" strike="noStrike" cap="none" dirty="0">
                <a:solidFill>
                  <a:srgbClr val="0D266D"/>
                </a:solidFill>
                <a:latin typeface="Arial" panose="020B0604020202020204" pitchFamily="34" charset="0"/>
                <a:ea typeface="Arial"/>
                <a:cs typeface="Arial" panose="020B0604020202020204" pitchFamily="34" charset="0"/>
                <a:sym typeface="Arial"/>
              </a:rPr>
              <a:t>2)</a:t>
            </a:r>
            <a:r>
              <a:rPr lang="fr-CA" sz="1700" b="0" i="0" u="none" strike="noStrike" cap="none" dirty="0">
                <a:solidFill>
                  <a:srgbClr val="0D266D"/>
                </a:solidFill>
                <a:latin typeface="Arial" panose="020B0604020202020204" pitchFamily="34" charset="0"/>
                <a:ea typeface="Arial"/>
                <a:cs typeface="Arial" panose="020B0604020202020204" pitchFamily="34" charset="0"/>
                <a:sym typeface="Arial"/>
              </a:rPr>
              <a:t> Vous lui mentionnez que l’activité physique l’aidera à améliorer sa santé mentale. En effet, quand on bouge, on libère des endorphines, ce qui aide à se sentir moins anxieux. Elle devrait voir les bénéfices dans les prochaines semaines.</a:t>
            </a:r>
            <a:endParaRPr sz="17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endParaRPr sz="17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r>
              <a:rPr lang="fr-CA" sz="1700" b="1" i="0" u="none" strike="noStrike" cap="none" dirty="0">
                <a:solidFill>
                  <a:srgbClr val="0D266D"/>
                </a:solidFill>
                <a:highlight>
                  <a:srgbClr val="C0C0C0"/>
                </a:highlight>
                <a:latin typeface="Arial" panose="020B0604020202020204" pitchFamily="34" charset="0"/>
                <a:ea typeface="Arial"/>
                <a:cs typeface="Arial" panose="020B0604020202020204" pitchFamily="34" charset="0"/>
                <a:sym typeface="Arial"/>
              </a:rPr>
              <a:t>3)</a:t>
            </a:r>
            <a:r>
              <a:rPr lang="fr-CA" sz="1700" b="0" i="0" u="none" strike="noStrike" cap="none" dirty="0">
                <a:solidFill>
                  <a:srgbClr val="0D266D"/>
                </a:solidFill>
                <a:highlight>
                  <a:srgbClr val="C0C0C0"/>
                </a:highlight>
                <a:latin typeface="Arial" panose="020B0604020202020204" pitchFamily="34" charset="0"/>
                <a:ea typeface="Arial"/>
                <a:cs typeface="Arial" panose="020B0604020202020204" pitchFamily="34" charset="0"/>
                <a:sym typeface="Arial"/>
              </a:rPr>
              <a:t> Vous dites à madame Fortin que vous êtes là pour l’accompagner et que vous vous souciez de son bien-être. Vous lui proposez de la référer à l’équipe psychosociale de votre programme de réadaptation. </a:t>
            </a:r>
            <a:endParaRPr sz="1700" b="0" i="0" u="none" strike="noStrike" cap="none" dirty="0">
              <a:solidFill>
                <a:srgbClr val="0D266D"/>
              </a:solidFill>
              <a:highlight>
                <a:srgbClr val="C0C0C0"/>
              </a:highlight>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endParaRPr sz="17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r>
              <a:rPr lang="fr-CA" sz="1700" b="1" i="0" u="none" strike="noStrike" cap="none" dirty="0">
                <a:solidFill>
                  <a:srgbClr val="0D266D"/>
                </a:solidFill>
                <a:latin typeface="Arial" panose="020B0604020202020204" pitchFamily="34" charset="0"/>
                <a:ea typeface="Arial"/>
                <a:cs typeface="Arial" panose="020B0604020202020204" pitchFamily="34" charset="0"/>
                <a:sym typeface="Arial"/>
              </a:rPr>
              <a:t>4)</a:t>
            </a:r>
            <a:r>
              <a:rPr lang="fr-CA" sz="1700" b="0" i="0" u="none" strike="noStrike" cap="none" dirty="0">
                <a:solidFill>
                  <a:srgbClr val="0D266D"/>
                </a:solidFill>
                <a:latin typeface="Arial" panose="020B0604020202020204" pitchFamily="34" charset="0"/>
                <a:ea typeface="Arial"/>
                <a:cs typeface="Arial" panose="020B0604020202020204" pitchFamily="34" charset="0"/>
                <a:sym typeface="Arial"/>
              </a:rPr>
              <a:t> Vous mentionnez à madame Fortin qu’elle fait sans doute une dépression ou qu’elle souffre d’un trouble anxieux ou d’un syndrome de choc post-traumatique. Vous lui proposez de la référer à l’équipe psychosociale de votre programme de réadaptation.</a:t>
            </a:r>
            <a:endParaRPr sz="1700" b="0"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2539851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39"/>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454" name="Google Shape;454;p39"/>
          <p:cNvSpPr txBox="1">
            <a:spLocks noGrp="1"/>
          </p:cNvSpPr>
          <p:nvPr>
            <p:ph type="body" idx="1"/>
          </p:nvPr>
        </p:nvSpPr>
        <p:spPr>
          <a:xfrm>
            <a:off x="314325" y="1748518"/>
            <a:ext cx="8515350" cy="4504001"/>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800" dirty="0">
                <a:solidFill>
                  <a:srgbClr val="0D266D"/>
                </a:solidFill>
                <a:latin typeface="Arial" panose="020B0604020202020204" pitchFamily="34" charset="0"/>
                <a:cs typeface="Arial" panose="020B0604020202020204" pitchFamily="34" charset="0"/>
              </a:rPr>
              <a:t>L’anxiété est un problème courant chez les personnes qui ont une maladie cardiovasculaire. Plusieurs rapportent avoir ressenti des symptômes d’anxiété pendant leur hospitalisation ou juste après un événement cardiaque. </a:t>
            </a:r>
          </a:p>
          <a:p>
            <a:pPr marL="0" lvl="0" indent="0" algn="just" rtl="0">
              <a:lnSpc>
                <a:spcPct val="90000"/>
              </a:lnSpc>
              <a:spcBef>
                <a:spcPts val="0"/>
              </a:spcBef>
              <a:spcAft>
                <a:spcPts val="0"/>
              </a:spcAft>
              <a:buClr>
                <a:srgbClr val="0D266D"/>
              </a:buClr>
              <a:buSzPts val="1800"/>
              <a:buNone/>
            </a:pPr>
            <a:endParaRPr lang="fr-CA"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800" dirty="0">
                <a:solidFill>
                  <a:srgbClr val="0D266D"/>
                </a:solidFill>
                <a:latin typeface="Arial" panose="020B0604020202020204" pitchFamily="34" charset="0"/>
                <a:cs typeface="Arial" panose="020B0604020202020204" pitchFamily="34" charset="0"/>
              </a:rPr>
              <a:t>Malheureusement, il semble que l’anxiété après un événement serait associée à une augmentation du risque d’événement secondaire et de mortalité cardiovasculaire (Bouchard K. et al., 2023). Les femmes seraient aussi plus susceptibles de souffrir d’anxiété comparativement aux hommes. Par ailleurs, les données suggèrent que les interventions visant à améliorer la santé mentale peuvent avoir un impact bénéfique sur la santé cardiovasculaire (Bouchard K. et al., 2023). </a:t>
            </a:r>
          </a:p>
          <a:p>
            <a:pPr marL="0" lvl="0" indent="0" algn="just" rtl="0">
              <a:lnSpc>
                <a:spcPct val="90000"/>
              </a:lnSpc>
              <a:spcBef>
                <a:spcPts val="0"/>
              </a:spcBef>
              <a:spcAft>
                <a:spcPts val="0"/>
              </a:spcAft>
              <a:buClr>
                <a:srgbClr val="0D266D"/>
              </a:buClr>
              <a:buSzPts val="1800"/>
              <a:buNone/>
            </a:pPr>
            <a:endParaRPr lang="fr-CA"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800" dirty="0">
                <a:solidFill>
                  <a:srgbClr val="0D266D"/>
                </a:solidFill>
                <a:latin typeface="Arial" panose="020B0604020202020204" pitchFamily="34" charset="0"/>
                <a:cs typeface="Arial" panose="020B0604020202020204" pitchFamily="34" charset="0"/>
              </a:rPr>
              <a:t>Dans le cas de madame Fortin, bien qu’il soit vrai que l’exercice puisse aider à la prise en charge de l’anxiété, il est préférable de la référer aux professionnels concernés pour une évaluation et une prise en charge personnalisée.</a:t>
            </a:r>
          </a:p>
          <a:p>
            <a:pPr marL="0" lvl="0" indent="0" algn="just" rtl="0">
              <a:lnSpc>
                <a:spcPct val="90000"/>
              </a:lnSpc>
              <a:spcBef>
                <a:spcPts val="0"/>
              </a:spcBef>
              <a:spcAft>
                <a:spcPts val="0"/>
              </a:spcAft>
              <a:buClr>
                <a:srgbClr val="0D266D"/>
              </a:buClr>
              <a:buSzPts val="1800"/>
              <a:buNone/>
            </a:pPr>
            <a:endParaRPr lang="fr-CA"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lang="fr-CA"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8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800" dirty="0">
              <a:solidFill>
                <a:srgbClr val="0D266D"/>
              </a:solidFill>
              <a:latin typeface="Arial" panose="020B0604020202020204" pitchFamily="34" charset="0"/>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6">
          <a:extLst>
            <a:ext uri="{FF2B5EF4-FFF2-40B4-BE49-F238E27FC236}">
              <a16:creationId xmlns:a16="http://schemas.microsoft.com/office/drawing/2014/main" id="{C909BB4B-7180-38C4-D655-E21CE6DAE98C}"/>
            </a:ext>
          </a:extLst>
        </p:cNvPr>
        <p:cNvGrpSpPr/>
        <p:nvPr/>
      </p:nvGrpSpPr>
      <p:grpSpPr>
        <a:xfrm>
          <a:off x="0" y="0"/>
          <a:ext cx="0" cy="0"/>
          <a:chOff x="0" y="0"/>
          <a:chExt cx="0" cy="0"/>
        </a:xfrm>
      </p:grpSpPr>
      <p:sp>
        <p:nvSpPr>
          <p:cNvPr id="237" name="Google Shape;237;p23">
            <a:extLst>
              <a:ext uri="{FF2B5EF4-FFF2-40B4-BE49-F238E27FC236}">
                <a16:creationId xmlns:a16="http://schemas.microsoft.com/office/drawing/2014/main" id="{A680671A-02FB-5877-623E-5BA2AA79019D}"/>
              </a:ext>
            </a:extLst>
          </p:cNvPr>
          <p:cNvSpPr txBox="1">
            <a:spLocks noGrp="1"/>
          </p:cNvSpPr>
          <p:nvPr>
            <p:ph type="title"/>
          </p:nvPr>
        </p:nvSpPr>
        <p:spPr>
          <a:xfrm>
            <a:off x="4356340" y="142388"/>
            <a:ext cx="4159010" cy="5440451"/>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rgbClr val="D60B41"/>
              </a:buClr>
              <a:buSzPts val="4400"/>
              <a:buFont typeface="Play"/>
              <a:buNone/>
            </a:pPr>
            <a:r>
              <a:rPr lang="fr-CA" dirty="0"/>
              <a:t>Médication</a:t>
            </a:r>
            <a:endParaRPr dirty="0"/>
          </a:p>
        </p:txBody>
      </p:sp>
    </p:spTree>
    <p:extLst>
      <p:ext uri="{BB962C8B-B14F-4D97-AF65-F5344CB8AC3E}">
        <p14:creationId xmlns:p14="http://schemas.microsoft.com/office/powerpoint/2010/main" val="72586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7">
          <a:extLst>
            <a:ext uri="{FF2B5EF4-FFF2-40B4-BE49-F238E27FC236}">
              <a16:creationId xmlns:a16="http://schemas.microsoft.com/office/drawing/2014/main" id="{12B99B39-D223-5B1C-DA89-B0EF829F3536}"/>
            </a:ext>
          </a:extLst>
        </p:cNvPr>
        <p:cNvGrpSpPr/>
        <p:nvPr/>
      </p:nvGrpSpPr>
      <p:grpSpPr>
        <a:xfrm>
          <a:off x="0" y="0"/>
          <a:ext cx="0" cy="0"/>
          <a:chOff x="0" y="0"/>
          <a:chExt cx="0" cy="0"/>
        </a:xfrm>
      </p:grpSpPr>
      <p:sp>
        <p:nvSpPr>
          <p:cNvPr id="108" name="Google Shape;108;p6">
            <a:extLst>
              <a:ext uri="{FF2B5EF4-FFF2-40B4-BE49-F238E27FC236}">
                <a16:creationId xmlns:a16="http://schemas.microsoft.com/office/drawing/2014/main" id="{D8948B0A-40A8-1EC2-C3AE-4F93DCCFFE9F}"/>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Médication</a:t>
            </a:r>
            <a:endParaRPr dirty="0"/>
          </a:p>
        </p:txBody>
      </p:sp>
      <p:pic>
        <p:nvPicPr>
          <p:cNvPr id="110" name="Google Shape;110;p6" descr="Cœur avec battements avec un remplissage uni">
            <a:extLst>
              <a:ext uri="{FF2B5EF4-FFF2-40B4-BE49-F238E27FC236}">
                <a16:creationId xmlns:a16="http://schemas.microsoft.com/office/drawing/2014/main" id="{E1EDD0A5-F312-2B90-6B86-3FED3BE2186C}"/>
              </a:ext>
            </a:extLst>
          </p:cNvPr>
          <p:cNvPicPr preferRelativeResize="0"/>
          <p:nvPr/>
        </p:nvPicPr>
        <p:blipFill rotWithShape="1">
          <a:blip r:embed="rId3">
            <a:alphaModFix/>
          </a:blip>
          <a:srcRect/>
          <a:stretch/>
        </p:blipFill>
        <p:spPr>
          <a:xfrm>
            <a:off x="395850" y="47395"/>
            <a:ext cx="1302589" cy="1302589"/>
          </a:xfrm>
          <a:prstGeom prst="rect">
            <a:avLst/>
          </a:prstGeom>
          <a:noFill/>
          <a:ln>
            <a:noFill/>
          </a:ln>
        </p:spPr>
      </p:pic>
      <p:pic>
        <p:nvPicPr>
          <p:cNvPr id="4" name="Graphique 3">
            <a:extLst>
              <a:ext uri="{FF2B5EF4-FFF2-40B4-BE49-F238E27FC236}">
                <a16:creationId xmlns:a16="http://schemas.microsoft.com/office/drawing/2014/main" id="{08C05123-FB04-0DCE-2146-C445A4E073C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16058" y="3686972"/>
            <a:ext cx="3053135" cy="2686085"/>
          </a:xfrm>
          <a:prstGeom prst="rect">
            <a:avLst/>
          </a:prstGeom>
        </p:spPr>
      </p:pic>
      <p:sp>
        <p:nvSpPr>
          <p:cNvPr id="2" name="Google Shape;111;p6">
            <a:extLst>
              <a:ext uri="{FF2B5EF4-FFF2-40B4-BE49-F238E27FC236}">
                <a16:creationId xmlns:a16="http://schemas.microsoft.com/office/drawing/2014/main" id="{3470B01D-F5BA-1DE5-D52D-CDB9D1851761}"/>
              </a:ext>
            </a:extLst>
          </p:cNvPr>
          <p:cNvSpPr txBox="1"/>
          <p:nvPr/>
        </p:nvSpPr>
        <p:spPr>
          <a:xfrm>
            <a:off x="395850" y="1818441"/>
            <a:ext cx="8573343" cy="4297034"/>
          </a:xfrm>
          <a:prstGeom prst="rect">
            <a:avLst/>
          </a:prstGeom>
          <a:noFill/>
          <a:ln>
            <a:noFill/>
          </a:ln>
        </p:spPr>
        <p:txBody>
          <a:bodyPr spcFirstLastPara="1" wrap="square" lIns="91425" tIns="91425" rIns="91425" bIns="91425" anchor="t" anchorCtr="0">
            <a:noAutofit/>
          </a:bodyPr>
          <a:lstStyle/>
          <a:p>
            <a:pPr marL="0" marR="0" lvl="0" indent="0" rtl="0">
              <a:lnSpc>
                <a:spcPct val="100000"/>
              </a:lnSpc>
              <a:spcBef>
                <a:spcPts val="0"/>
              </a:spcBef>
              <a:spcAft>
                <a:spcPts val="0"/>
              </a:spcAft>
              <a:buClr>
                <a:srgbClr val="000000"/>
              </a:buClr>
              <a:buSzPts val="24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Madame Fortin vous remet sa liste de médicaments. Pour chacun d’eux, indique</a:t>
            </a:r>
            <a:r>
              <a:rPr lang="fr-CA" sz="2400" b="1" dirty="0">
                <a:solidFill>
                  <a:srgbClr val="0D266D"/>
                </a:solidFill>
                <a:latin typeface="Arial" panose="020B0604020202020204" pitchFamily="34" charset="0"/>
                <a:cs typeface="Arial" panose="020B0604020202020204" pitchFamily="34" charset="0"/>
              </a:rPr>
              <a:t>z</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 la classe.</a:t>
            </a:r>
            <a:endParaRPr lang="fr-CA" sz="2400" b="0"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1200"/>
              </a:spcBef>
              <a:spcAft>
                <a:spcPts val="0"/>
              </a:spcAft>
              <a:buClr>
                <a:srgbClr val="000000"/>
              </a:buClr>
              <a:buSzPts val="2400"/>
              <a:buFont typeface="Arial"/>
              <a:buNone/>
            </a:pP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Aspirine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(80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a:t>
            </a:r>
            <a:r>
              <a:rPr lang="fr-CA" sz="1500" dirty="0">
                <a:solidFill>
                  <a:srgbClr val="0D266D"/>
                </a:solidFill>
                <a:latin typeface="Arial" panose="020B0604020202020204" pitchFamily="34" charset="0"/>
                <a:ea typeface="Arial"/>
                <a:cs typeface="Arial" panose="020B0604020202020204" pitchFamily="34" charset="0"/>
                <a:sym typeface="Arial"/>
              </a:rPr>
              <a:t>die</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a:t>
            </a:r>
            <a:endParaRPr lang="fr-CA" sz="2000" b="0"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1200"/>
              </a:spcBef>
              <a:spcAft>
                <a:spcPts val="0"/>
              </a:spcAft>
              <a:buClr>
                <a:srgbClr val="000000"/>
              </a:buClr>
              <a:buSzPts val="2400"/>
              <a:buFont typeface="Arial"/>
              <a:buNone/>
            </a:pP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Crestor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(40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a:t>
            </a:r>
            <a:r>
              <a:rPr lang="fr-CA" sz="1500" dirty="0">
                <a:solidFill>
                  <a:srgbClr val="0D266D"/>
                </a:solidFill>
                <a:latin typeface="Arial" panose="020B0604020202020204" pitchFamily="34" charset="0"/>
                <a:ea typeface="Arial"/>
                <a:cs typeface="Arial" panose="020B0604020202020204" pitchFamily="34" charset="0"/>
                <a:sym typeface="Arial"/>
              </a:rPr>
              <a:t>die</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a:t>
            </a:r>
          </a:p>
          <a:p>
            <a:pPr>
              <a:spcBef>
                <a:spcPts val="1200"/>
              </a:spcBef>
              <a:buClr>
                <a:srgbClr val="000000"/>
              </a:buClr>
              <a:buSzPts val="2400"/>
            </a:pP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Bisoprolol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(2,5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die)</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a:t>
            </a:r>
          </a:p>
          <a:p>
            <a:pPr marL="0" marR="0" lvl="0" indent="0" rtl="0">
              <a:lnSpc>
                <a:spcPct val="100000"/>
              </a:lnSpc>
              <a:spcBef>
                <a:spcPts val="1200"/>
              </a:spcBef>
              <a:spcAft>
                <a:spcPts val="0"/>
              </a:spcAft>
              <a:buClr>
                <a:srgbClr val="000000"/>
              </a:buClr>
              <a:buSzPts val="2400"/>
              <a:buFont typeface="Arial"/>
              <a:buNone/>
            </a:pP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Coversyl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(4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die) </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a:t>
            </a:r>
          </a:p>
          <a:p>
            <a:pPr>
              <a:spcBef>
                <a:spcPts val="1200"/>
              </a:spcBef>
              <a:buClr>
                <a:srgbClr val="000000"/>
              </a:buClr>
              <a:buSzPts val="2400"/>
            </a:pPr>
            <a:r>
              <a:rPr lang="fr-CA" sz="2000" b="0" i="0" u="none" strike="noStrike" cap="none" dirty="0" err="1">
                <a:solidFill>
                  <a:srgbClr val="0D266D"/>
                </a:solidFill>
                <a:latin typeface="Arial" panose="020B0604020202020204" pitchFamily="34" charset="0"/>
                <a:ea typeface="Arial"/>
                <a:cs typeface="Arial" panose="020B0604020202020204" pitchFamily="34" charset="0"/>
                <a:sym typeface="Arial"/>
              </a:rPr>
              <a:t>Metformin</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(500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bid</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a:t>
            </a:r>
          </a:p>
          <a:p>
            <a:pPr>
              <a:spcBef>
                <a:spcPts val="1200"/>
              </a:spcBef>
              <a:buClr>
                <a:srgbClr val="000000"/>
              </a:buClr>
              <a:buSzPts val="2400"/>
            </a:pPr>
            <a:r>
              <a:rPr lang="fr-CA" sz="2000" b="0" i="0" u="none" strike="noStrike" cap="none" dirty="0" err="1">
                <a:solidFill>
                  <a:srgbClr val="0D266D"/>
                </a:solidFill>
                <a:latin typeface="Arial" panose="020B0604020202020204" pitchFamily="34" charset="0"/>
                <a:ea typeface="Arial"/>
                <a:cs typeface="Arial" panose="020B0604020202020204" pitchFamily="34" charset="0"/>
                <a:sym typeface="Arial"/>
              </a:rPr>
              <a:t>Forxiga</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(10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die) </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a:t>
            </a:r>
          </a:p>
          <a:p>
            <a:pPr marL="0" marR="0" lvl="0" indent="0" rtl="0">
              <a:lnSpc>
                <a:spcPct val="100000"/>
              </a:lnSpc>
              <a:spcBef>
                <a:spcPts val="1200"/>
              </a:spcBef>
              <a:spcAft>
                <a:spcPts val="0"/>
              </a:spcAft>
              <a:buClr>
                <a:srgbClr val="000000"/>
              </a:buClr>
              <a:buSzPts val="2400"/>
              <a:buFont typeface="Arial"/>
              <a:buNone/>
            </a:pPr>
            <a:endParaRPr lang="fr-CA" sz="2800" b="0"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325747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DD16EC-622C-02AB-C0C4-EB202716D0BA}"/>
              </a:ext>
            </a:extLst>
          </p:cNvPr>
          <p:cNvSpPr>
            <a:spLocks noGrp="1"/>
          </p:cNvSpPr>
          <p:nvPr>
            <p:ph type="title"/>
          </p:nvPr>
        </p:nvSpPr>
        <p:spPr/>
        <p:txBody>
          <a:bodyPr/>
          <a:lstStyle/>
          <a:p>
            <a:r>
              <a:rPr lang="fr-FR" dirty="0"/>
              <a:t>Rétroaction</a:t>
            </a:r>
          </a:p>
        </p:txBody>
      </p:sp>
      <p:pic>
        <p:nvPicPr>
          <p:cNvPr id="4" name="Graphique 3">
            <a:extLst>
              <a:ext uri="{FF2B5EF4-FFF2-40B4-BE49-F238E27FC236}">
                <a16:creationId xmlns:a16="http://schemas.microsoft.com/office/drawing/2014/main" id="{F1E0E631-EC6B-0D6D-380F-5A090D3B42E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16058" y="3686972"/>
            <a:ext cx="3053135" cy="2686085"/>
          </a:xfrm>
          <a:prstGeom prst="rect">
            <a:avLst/>
          </a:prstGeom>
        </p:spPr>
      </p:pic>
      <p:sp>
        <p:nvSpPr>
          <p:cNvPr id="5" name="Google Shape;111;p6">
            <a:extLst>
              <a:ext uri="{FF2B5EF4-FFF2-40B4-BE49-F238E27FC236}">
                <a16:creationId xmlns:a16="http://schemas.microsoft.com/office/drawing/2014/main" id="{FAA64E99-740D-5A53-3448-EA1130994624}"/>
              </a:ext>
            </a:extLst>
          </p:cNvPr>
          <p:cNvSpPr txBox="1"/>
          <p:nvPr/>
        </p:nvSpPr>
        <p:spPr>
          <a:xfrm>
            <a:off x="395850" y="1818441"/>
            <a:ext cx="8573343" cy="4297034"/>
          </a:xfrm>
          <a:prstGeom prst="rect">
            <a:avLst/>
          </a:prstGeom>
          <a:noFill/>
          <a:ln>
            <a:noFill/>
          </a:ln>
        </p:spPr>
        <p:txBody>
          <a:bodyPr spcFirstLastPara="1" wrap="square" lIns="91425" tIns="91425" rIns="91425" bIns="91425" anchor="t" anchorCtr="0">
            <a:noAutofit/>
          </a:bodyPr>
          <a:lstStyle/>
          <a:p>
            <a:pPr marL="0" marR="0" lvl="0" indent="0" rtl="0">
              <a:lnSpc>
                <a:spcPct val="100000"/>
              </a:lnSpc>
              <a:spcBef>
                <a:spcPts val="0"/>
              </a:spcBef>
              <a:spcAft>
                <a:spcPts val="0"/>
              </a:spcAft>
              <a:buClr>
                <a:srgbClr val="000000"/>
              </a:buClr>
              <a:buSzPts val="24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Madame Fortin vous remet sa liste de médicaments. Pour chacun d’eux, indique</a:t>
            </a:r>
            <a:r>
              <a:rPr lang="fr-CA" sz="2400" b="1" dirty="0">
                <a:solidFill>
                  <a:srgbClr val="0D266D"/>
                </a:solidFill>
                <a:latin typeface="Arial" panose="020B0604020202020204" pitchFamily="34" charset="0"/>
                <a:cs typeface="Arial" panose="020B0604020202020204" pitchFamily="34" charset="0"/>
              </a:rPr>
              <a:t>z</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 la classe.</a:t>
            </a:r>
            <a:endParaRPr lang="fr-CA" sz="2400" b="0"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1200"/>
              </a:spcBef>
              <a:spcAft>
                <a:spcPts val="0"/>
              </a:spcAft>
              <a:buClr>
                <a:srgbClr val="000000"/>
              </a:buClr>
              <a:buSzPts val="2400"/>
              <a:buFont typeface="Arial"/>
              <a:buNone/>
            </a:pP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Aspirine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(80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a:t>
            </a:r>
            <a:r>
              <a:rPr lang="fr-CA" sz="1500" dirty="0">
                <a:solidFill>
                  <a:srgbClr val="0D266D"/>
                </a:solidFill>
                <a:latin typeface="Arial" panose="020B0604020202020204" pitchFamily="34" charset="0"/>
                <a:ea typeface="Arial"/>
                <a:cs typeface="Arial" panose="020B0604020202020204" pitchFamily="34" charset="0"/>
                <a:sym typeface="Arial"/>
              </a:rPr>
              <a:t>die</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 </a:t>
            </a:r>
            <a:r>
              <a:rPr lang="fr-CA" sz="2000" b="0" i="0" u="none" strike="noStrike" cap="none" dirty="0">
                <a:solidFill>
                  <a:srgbClr val="0D266D"/>
                </a:solidFill>
                <a:highlight>
                  <a:srgbClr val="CAE7F5"/>
                </a:highlight>
                <a:latin typeface="Arial" panose="020B0604020202020204" pitchFamily="34" charset="0"/>
                <a:ea typeface="Arial"/>
                <a:cs typeface="Arial" panose="020B0604020202020204" pitchFamily="34" charset="0"/>
                <a:sym typeface="Arial"/>
              </a:rPr>
              <a:t>Antiplaquettaire</a:t>
            </a:r>
            <a:endParaRPr lang="fr-CA" sz="2000" b="0"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1200"/>
              </a:spcBef>
              <a:spcAft>
                <a:spcPts val="0"/>
              </a:spcAft>
              <a:buClr>
                <a:srgbClr val="000000"/>
              </a:buClr>
              <a:buSzPts val="2400"/>
              <a:buFont typeface="Arial"/>
              <a:buNone/>
            </a:pP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Crestor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(40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a:t>
            </a:r>
            <a:r>
              <a:rPr lang="fr-CA" sz="1500" dirty="0">
                <a:solidFill>
                  <a:srgbClr val="0D266D"/>
                </a:solidFill>
                <a:latin typeface="Arial" panose="020B0604020202020204" pitchFamily="34" charset="0"/>
                <a:ea typeface="Arial"/>
                <a:cs typeface="Arial" panose="020B0604020202020204" pitchFamily="34" charset="0"/>
                <a:sym typeface="Arial"/>
              </a:rPr>
              <a:t>die</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 </a:t>
            </a:r>
            <a:r>
              <a:rPr lang="fr-CA" sz="2000" b="0" i="0" u="none" strike="noStrike" cap="none" dirty="0">
                <a:solidFill>
                  <a:srgbClr val="0D266D"/>
                </a:solidFill>
                <a:highlight>
                  <a:srgbClr val="CAE7F5"/>
                </a:highlight>
                <a:latin typeface="Arial" panose="020B0604020202020204" pitchFamily="34" charset="0"/>
                <a:ea typeface="Arial"/>
                <a:cs typeface="Arial" panose="020B0604020202020204" pitchFamily="34" charset="0"/>
                <a:sym typeface="Arial"/>
              </a:rPr>
              <a:t>S</a:t>
            </a:r>
            <a:r>
              <a:rPr lang="fr-CA" sz="2000" dirty="0">
                <a:solidFill>
                  <a:srgbClr val="0D266D"/>
                </a:solidFill>
                <a:highlight>
                  <a:srgbClr val="CAE7F5"/>
                </a:highlight>
                <a:latin typeface="Arial" panose="020B0604020202020204" pitchFamily="34" charset="0"/>
                <a:cs typeface="Arial" panose="020B0604020202020204" pitchFamily="34" charset="0"/>
              </a:rPr>
              <a:t>tatine</a:t>
            </a:r>
            <a:endPar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a:spcBef>
                <a:spcPts val="1200"/>
              </a:spcBef>
              <a:buClr>
                <a:srgbClr val="000000"/>
              </a:buClr>
              <a:buSzPts val="2400"/>
            </a:pP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Bisoprolol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(2,5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die)</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 </a:t>
            </a:r>
            <a:r>
              <a:rPr lang="fr-CA" sz="2000" b="0" i="0" u="none" strike="noStrike" cap="none" dirty="0">
                <a:solidFill>
                  <a:srgbClr val="0D266D"/>
                </a:solidFill>
                <a:highlight>
                  <a:srgbClr val="CAE7F5"/>
                </a:highlight>
                <a:latin typeface="Arial" panose="020B0604020202020204" pitchFamily="34" charset="0"/>
                <a:ea typeface="Arial"/>
                <a:cs typeface="Arial" panose="020B0604020202020204" pitchFamily="34" charset="0"/>
                <a:sym typeface="Arial"/>
              </a:rPr>
              <a:t>Bêtabloquant</a:t>
            </a:r>
            <a:endPar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1200"/>
              </a:spcBef>
              <a:spcAft>
                <a:spcPts val="0"/>
              </a:spcAft>
              <a:buClr>
                <a:srgbClr val="000000"/>
              </a:buClr>
              <a:buSzPts val="2400"/>
              <a:buFont typeface="Arial"/>
              <a:buNone/>
            </a:pP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Coversyl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(4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die) </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a:t>
            </a:r>
            <a:r>
              <a:rPr lang="fr-CA" sz="2000" dirty="0">
                <a:solidFill>
                  <a:srgbClr val="0D266D"/>
                </a:solidFill>
                <a:highlight>
                  <a:srgbClr val="CAE7F5"/>
                </a:highlight>
                <a:latin typeface="Arial" panose="020B0604020202020204" pitchFamily="34" charset="0"/>
                <a:cs typeface="Arial" panose="020B0604020202020204" pitchFamily="34" charset="0"/>
              </a:rPr>
              <a:t>IECA</a:t>
            </a:r>
            <a:endPar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a:spcBef>
                <a:spcPts val="1200"/>
              </a:spcBef>
              <a:buClr>
                <a:srgbClr val="000000"/>
              </a:buClr>
              <a:buSzPts val="2400"/>
            </a:pPr>
            <a:r>
              <a:rPr lang="fr-CA" sz="2000" b="0" i="0" u="none" strike="noStrike" cap="none" dirty="0" err="1">
                <a:solidFill>
                  <a:srgbClr val="0D266D"/>
                </a:solidFill>
                <a:latin typeface="Arial" panose="020B0604020202020204" pitchFamily="34" charset="0"/>
                <a:ea typeface="Arial"/>
                <a:cs typeface="Arial" panose="020B0604020202020204" pitchFamily="34" charset="0"/>
                <a:sym typeface="Arial"/>
              </a:rPr>
              <a:t>Metformin</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(500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bid</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 </a:t>
            </a:r>
            <a:r>
              <a:rPr lang="fr-CA" sz="2000" dirty="0">
                <a:solidFill>
                  <a:srgbClr val="0D266D"/>
                </a:solidFill>
                <a:highlight>
                  <a:srgbClr val="CAE7F5"/>
                </a:highlight>
                <a:latin typeface="Arial" panose="020B0604020202020204" pitchFamily="34" charset="0"/>
                <a:cs typeface="Arial" panose="020B0604020202020204" pitchFamily="34" charset="0"/>
              </a:rPr>
              <a:t>Biguanide</a:t>
            </a:r>
            <a:endPar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a:spcBef>
                <a:spcPts val="1200"/>
              </a:spcBef>
              <a:buClr>
                <a:srgbClr val="000000"/>
              </a:buClr>
              <a:buSzPts val="2400"/>
            </a:pPr>
            <a:r>
              <a:rPr lang="fr-CA" sz="2000" b="0" i="0" u="none" strike="noStrike" cap="none" dirty="0" err="1">
                <a:solidFill>
                  <a:srgbClr val="0D266D"/>
                </a:solidFill>
                <a:latin typeface="Arial" panose="020B0604020202020204" pitchFamily="34" charset="0"/>
                <a:ea typeface="Arial"/>
                <a:cs typeface="Arial" panose="020B0604020202020204" pitchFamily="34" charset="0"/>
                <a:sym typeface="Arial"/>
              </a:rPr>
              <a:t>Forxiga</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(10 mg 1 </a:t>
            </a:r>
            <a:r>
              <a:rPr lang="fr-CA" sz="1500" b="0" i="0" u="none" strike="noStrike" cap="none" dirty="0" err="1">
                <a:solidFill>
                  <a:srgbClr val="0D266D"/>
                </a:solidFill>
                <a:latin typeface="Arial" panose="020B0604020202020204" pitchFamily="34" charset="0"/>
                <a:ea typeface="Arial"/>
                <a:cs typeface="Arial" panose="020B0604020202020204" pitchFamily="34" charset="0"/>
                <a:sym typeface="Arial"/>
              </a:rPr>
              <a:t>co.</a:t>
            </a:r>
            <a:r>
              <a:rPr lang="fr-CA" sz="1500" b="0" i="0" u="none" strike="noStrike" cap="none" dirty="0">
                <a:solidFill>
                  <a:srgbClr val="0D266D"/>
                </a:solidFill>
                <a:latin typeface="Arial" panose="020B0604020202020204" pitchFamily="34" charset="0"/>
                <a:ea typeface="Arial"/>
                <a:cs typeface="Arial" panose="020B0604020202020204" pitchFamily="34" charset="0"/>
                <a:sym typeface="Arial"/>
              </a:rPr>
              <a:t> PO die) </a:t>
            </a:r>
            <a:r>
              <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rPr>
              <a:t>: </a:t>
            </a:r>
            <a:r>
              <a:rPr lang="fr-CA" sz="2000" dirty="0">
                <a:solidFill>
                  <a:srgbClr val="0D266D"/>
                </a:solidFill>
                <a:highlight>
                  <a:srgbClr val="CAE7F5"/>
                </a:highlight>
                <a:latin typeface="Arial" panose="020B0604020202020204" pitchFamily="34" charset="0"/>
                <a:cs typeface="Arial" panose="020B0604020202020204" pitchFamily="34" charset="0"/>
              </a:rPr>
              <a:t>Inhibiteur du SGLT2</a:t>
            </a:r>
            <a:endParaRPr lang="fr-CA" sz="20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1200"/>
              </a:spcBef>
              <a:spcAft>
                <a:spcPts val="0"/>
              </a:spcAft>
              <a:buClr>
                <a:srgbClr val="000000"/>
              </a:buClr>
              <a:buSzPts val="2400"/>
              <a:buFont typeface="Arial"/>
              <a:buNone/>
            </a:pPr>
            <a:endParaRPr lang="fr-CA" sz="2800" b="0"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1036325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2" name="Google Shape;262;p26"/>
          <p:cNvSpPr txBox="1">
            <a:spLocks noGrp="1"/>
          </p:cNvSpPr>
          <p:nvPr>
            <p:ph type="body" idx="1"/>
          </p:nvPr>
        </p:nvSpPr>
        <p:spPr>
          <a:xfrm>
            <a:off x="321856" y="1261050"/>
            <a:ext cx="8634099" cy="733475"/>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rgbClr val="0D266D"/>
              </a:buClr>
              <a:buSzPts val="1800"/>
              <a:buNone/>
            </a:pPr>
            <a:r>
              <a:rPr lang="fr-CA" sz="2600" b="1" dirty="0">
                <a:solidFill>
                  <a:srgbClr val="0D266D"/>
                </a:solidFill>
                <a:latin typeface="Arial" panose="020B0604020202020204" pitchFamily="34" charset="0"/>
                <a:cs typeface="Arial" panose="020B0604020202020204" pitchFamily="34" charset="0"/>
              </a:rPr>
              <a:t>Signification des abréviations </a:t>
            </a:r>
            <a:endParaRPr dirty="0">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	</a:t>
            </a:r>
            <a:r>
              <a:rPr lang="fr-CA" sz="2600" dirty="0" err="1">
                <a:solidFill>
                  <a:srgbClr val="0D266D"/>
                </a:solidFill>
                <a:latin typeface="Arial" panose="020B0604020202020204" pitchFamily="34" charset="0"/>
                <a:cs typeface="Arial" panose="020B0604020202020204" pitchFamily="34" charset="0"/>
              </a:rPr>
              <a:t>co.</a:t>
            </a:r>
            <a:r>
              <a:rPr lang="fr-CA" sz="2600" dirty="0">
                <a:solidFill>
                  <a:srgbClr val="0D266D"/>
                </a:solidFill>
                <a:latin typeface="Arial" panose="020B0604020202020204" pitchFamily="34" charset="0"/>
                <a:cs typeface="Arial" panose="020B0604020202020204" pitchFamily="34" charset="0"/>
              </a:rPr>
              <a:t> 	=	comprimé</a:t>
            </a:r>
            <a:endParaRPr dirty="0">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b="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dirty="0">
                <a:solidFill>
                  <a:srgbClr val="0D266D"/>
                </a:solidFill>
                <a:latin typeface="Arial" panose="020B0604020202020204" pitchFamily="34" charset="0"/>
                <a:cs typeface="Arial" panose="020B0604020202020204" pitchFamily="34" charset="0"/>
              </a:rPr>
              <a:t>	PO	=	par la bouche (voie d’administration)</a:t>
            </a:r>
            <a:endParaRPr dirty="0">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b="0" i="0" u="none" strike="noStrike" dirty="0">
                <a:solidFill>
                  <a:srgbClr val="0D266D"/>
                </a:solidFill>
                <a:latin typeface="Arial" panose="020B0604020202020204" pitchFamily="34" charset="0"/>
                <a:cs typeface="Arial" panose="020B0604020202020204" pitchFamily="34" charset="0"/>
              </a:rPr>
              <a:t>	</a:t>
            </a:r>
            <a:r>
              <a:rPr lang="fr-CA" sz="2600" dirty="0">
                <a:solidFill>
                  <a:srgbClr val="0D266D"/>
                </a:solidFill>
                <a:latin typeface="Arial" panose="020B0604020202020204" pitchFamily="34" charset="0"/>
                <a:cs typeface="Arial" panose="020B0604020202020204" pitchFamily="34" charset="0"/>
              </a:rPr>
              <a:t>die</a:t>
            </a:r>
            <a:r>
              <a:rPr lang="fr-CA" sz="2600" b="0" i="0" u="none" strike="noStrike" dirty="0">
                <a:solidFill>
                  <a:srgbClr val="0D266D"/>
                </a:solidFill>
                <a:latin typeface="Arial" panose="020B0604020202020204" pitchFamily="34" charset="0"/>
                <a:cs typeface="Arial" panose="020B0604020202020204" pitchFamily="34" charset="0"/>
              </a:rPr>
              <a:t>	=	</a:t>
            </a:r>
            <a:r>
              <a:rPr lang="fr-CA" sz="2600" dirty="0">
                <a:solidFill>
                  <a:srgbClr val="0D266D"/>
                </a:solidFill>
                <a:latin typeface="Arial" panose="020B0604020202020204" pitchFamily="34" charset="0"/>
                <a:cs typeface="Arial" panose="020B0604020202020204" pitchFamily="34" charset="0"/>
              </a:rPr>
              <a:t>u</a:t>
            </a:r>
            <a:r>
              <a:rPr lang="fr-CA" sz="2600" b="0" i="0" u="none" strike="noStrike" dirty="0">
                <a:solidFill>
                  <a:srgbClr val="0D266D"/>
                </a:solidFill>
                <a:latin typeface="Arial" panose="020B0604020202020204" pitchFamily="34" charset="0"/>
                <a:cs typeface="Arial" panose="020B0604020202020204" pitchFamily="34" charset="0"/>
              </a:rPr>
              <a:t>ne fois par jour (posologie)</a:t>
            </a:r>
            <a:endParaRPr dirty="0">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b="0" i="0" u="none" strike="noStrike" dirty="0">
                <a:solidFill>
                  <a:srgbClr val="0D266D"/>
                </a:solidFill>
                <a:latin typeface="Arial" panose="020B0604020202020204" pitchFamily="34" charset="0"/>
                <a:cs typeface="Arial" panose="020B0604020202020204" pitchFamily="34" charset="0"/>
              </a:rPr>
              <a:t>	</a:t>
            </a:r>
            <a:r>
              <a:rPr lang="fr-CA" sz="2600" dirty="0" err="1">
                <a:solidFill>
                  <a:srgbClr val="0D266D"/>
                </a:solidFill>
                <a:latin typeface="Arial" panose="020B0604020202020204" pitchFamily="34" charset="0"/>
                <a:cs typeface="Arial" panose="020B0604020202020204" pitchFamily="34" charset="0"/>
              </a:rPr>
              <a:t>bid</a:t>
            </a:r>
            <a:r>
              <a:rPr lang="fr-CA" sz="2600" dirty="0">
                <a:solidFill>
                  <a:srgbClr val="0D266D"/>
                </a:solidFill>
                <a:latin typeface="Arial" panose="020B0604020202020204" pitchFamily="34" charset="0"/>
                <a:cs typeface="Arial" panose="020B0604020202020204" pitchFamily="34" charset="0"/>
              </a:rPr>
              <a:t> </a:t>
            </a:r>
            <a:r>
              <a:rPr lang="fr-CA" sz="2600" b="0" i="0" u="none" strike="noStrike" dirty="0">
                <a:solidFill>
                  <a:srgbClr val="0D266D"/>
                </a:solidFill>
                <a:latin typeface="Arial" panose="020B0604020202020204" pitchFamily="34" charset="0"/>
                <a:cs typeface="Arial" panose="020B0604020202020204" pitchFamily="34" charset="0"/>
              </a:rPr>
              <a:t>	=	</a:t>
            </a:r>
            <a:r>
              <a:rPr lang="fr-CA" sz="2600" dirty="0">
                <a:solidFill>
                  <a:srgbClr val="0D266D"/>
                </a:solidFill>
                <a:latin typeface="Arial" panose="020B0604020202020204" pitchFamily="34" charset="0"/>
                <a:cs typeface="Arial" panose="020B0604020202020204" pitchFamily="34" charset="0"/>
              </a:rPr>
              <a:t>d</a:t>
            </a:r>
            <a:r>
              <a:rPr lang="fr-CA" sz="2600" b="0" i="0" u="none" strike="noStrike" dirty="0">
                <a:solidFill>
                  <a:srgbClr val="0D266D"/>
                </a:solidFill>
                <a:latin typeface="Arial" panose="020B0604020202020204" pitchFamily="34" charset="0"/>
                <a:cs typeface="Arial" panose="020B0604020202020204" pitchFamily="34" charset="0"/>
              </a:rPr>
              <a:t>eux fois par jour (posologie)</a:t>
            </a:r>
            <a:endParaRPr dirty="0">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r>
              <a:rPr lang="fr-CA" sz="2600" b="0" i="0" u="none" strike="noStrike" dirty="0">
                <a:solidFill>
                  <a:srgbClr val="0D266D"/>
                </a:solidFill>
                <a:latin typeface="Arial" panose="020B0604020202020204" pitchFamily="34" charset="0"/>
                <a:cs typeface="Arial" panose="020B0604020202020204" pitchFamily="34" charset="0"/>
              </a:rPr>
              <a:t>	PRN	=	</a:t>
            </a:r>
            <a:r>
              <a:rPr lang="fr-CA" sz="2600" dirty="0">
                <a:solidFill>
                  <a:srgbClr val="0D266D"/>
                </a:solidFill>
                <a:latin typeface="Arial" panose="020B0604020202020204" pitchFamily="34" charset="0"/>
                <a:cs typeface="Arial" panose="020B0604020202020204" pitchFamily="34" charset="0"/>
              </a:rPr>
              <a:t>a</a:t>
            </a:r>
            <a:r>
              <a:rPr lang="fr-CA" sz="2600" b="0" i="0" u="none" strike="noStrike" dirty="0">
                <a:solidFill>
                  <a:srgbClr val="0D266D"/>
                </a:solidFill>
                <a:latin typeface="Arial" panose="020B0604020202020204" pitchFamily="34" charset="0"/>
                <a:cs typeface="Arial" panose="020B0604020202020204" pitchFamily="34" charset="0"/>
              </a:rPr>
              <a:t>u besoin</a:t>
            </a:r>
            <a:endParaRPr dirty="0">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b="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74805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483;p43">
            <a:extLst>
              <a:ext uri="{FF2B5EF4-FFF2-40B4-BE49-F238E27FC236}">
                <a16:creationId xmlns:a16="http://schemas.microsoft.com/office/drawing/2014/main" id="{930FE59D-AEA8-7ADD-37BB-1D67D28625F4}"/>
              </a:ext>
            </a:extLst>
          </p:cNvPr>
          <p:cNvSpPr txBox="1">
            <a:spLocks noGrp="1"/>
          </p:cNvSpPr>
          <p:nvPr>
            <p:ph type="title"/>
          </p:nvPr>
        </p:nvSpPr>
        <p:spPr>
          <a:xfrm>
            <a:off x="1766656" y="363757"/>
            <a:ext cx="6748694" cy="609579"/>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dirty="0"/>
              <a:t>Rétroaction</a:t>
            </a:r>
            <a:endParaRPr sz="3020" dirty="0"/>
          </a:p>
        </p:txBody>
      </p:sp>
      <p:sp>
        <p:nvSpPr>
          <p:cNvPr id="6" name="Google Shape;297;p24">
            <a:extLst>
              <a:ext uri="{FF2B5EF4-FFF2-40B4-BE49-F238E27FC236}">
                <a16:creationId xmlns:a16="http://schemas.microsoft.com/office/drawing/2014/main" id="{3183872B-EDE3-E9B5-87EC-4547B6597497}"/>
              </a:ext>
            </a:extLst>
          </p:cNvPr>
          <p:cNvSpPr txBox="1">
            <a:spLocks noGrp="1"/>
          </p:cNvSpPr>
          <p:nvPr>
            <p:ph type="body" idx="1"/>
          </p:nvPr>
        </p:nvSpPr>
        <p:spPr>
          <a:xfrm>
            <a:off x="228600" y="1475247"/>
            <a:ext cx="8686800" cy="733475"/>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200" dirty="0">
                <a:solidFill>
                  <a:srgbClr val="0D266D"/>
                </a:solidFill>
                <a:latin typeface="Arial" panose="020B0604020202020204" pitchFamily="34" charset="0"/>
                <a:cs typeface="Arial" panose="020B0604020202020204" pitchFamily="34" charset="0"/>
              </a:rPr>
              <a:t>L’Aspirine appartiennent à la classe des antiplaquettaires. Les plaquettes sanguines jouent un rôle primordial dans l’hémostase, puisqu’elles favorisent la coagulation sanguine et, ainsi, la formation de thrombus. À la surface des plaquettes, on trouve plusieurs récepteurs qui représentent des cibles de choix pour le développement de médicaments qui inhibent leur fonction. Ainsi, les antiplaquettaires aident à prévenir la formation de thrombus et à réduire le risque de subir un autre événement cardiovasculaire. Lors de la pratique de l’activité physique, il faudra s’assurer que l’environnement demeure sécuritaire de manière à éviter les chutes ou les blessures, puisque les personnes qui prennent ces médicaments ont un risque accru de saignement.</a:t>
            </a:r>
          </a:p>
          <a:p>
            <a:pPr marL="0" lvl="0" indent="0" algn="just" rtl="0">
              <a:lnSpc>
                <a:spcPct val="90000"/>
              </a:lnSpc>
              <a:spcBef>
                <a:spcPts val="0"/>
              </a:spcBef>
              <a:spcAft>
                <a:spcPts val="0"/>
              </a:spcAft>
              <a:buClr>
                <a:srgbClr val="0D266D"/>
              </a:buClr>
              <a:buSzPts val="1800"/>
              <a:buNone/>
            </a:pPr>
            <a:endParaRPr lang="fr-CA" sz="12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200" dirty="0">
                <a:solidFill>
                  <a:srgbClr val="0D266D"/>
                </a:solidFill>
                <a:latin typeface="Arial" panose="020B0604020202020204" pitchFamily="34" charset="0"/>
                <a:cs typeface="Arial" panose="020B0604020202020204" pitchFamily="34" charset="0"/>
              </a:rPr>
              <a:t>Le Crestor est une statine qui a pour rôle de contrôler les niveaux de cholestérol. Les statines sont des inhibiteurs de l’HMG-CoA réductase, une enzyme participant à la synthèse du cholestérol qui augmente l’expression des récepteurs LDL et le catabolisme des LDL. L’effet indésirable le plus fréquent des statines est la myalgie, caractérisée par des douleurs musculaires incommodantes, des crampes et une faiblesse touchant surtout les membres inférieurs. Ces douleurs peuvent être amplifiées par l’exercice. Ces myalgies apparaissent principalement durant la première année du traitement. Toutefois, toute douleur musculaire persistante sans cause apparente devrait être signalée au médecin.</a:t>
            </a:r>
          </a:p>
          <a:p>
            <a:pPr marL="0" lvl="0" indent="0" algn="just" rtl="0">
              <a:lnSpc>
                <a:spcPct val="90000"/>
              </a:lnSpc>
              <a:spcBef>
                <a:spcPts val="0"/>
              </a:spcBef>
              <a:spcAft>
                <a:spcPts val="0"/>
              </a:spcAft>
              <a:buClr>
                <a:srgbClr val="0D266D"/>
              </a:buClr>
              <a:buSzPts val="1800"/>
              <a:buNone/>
            </a:pPr>
            <a:endParaRPr lang="fr-CA" sz="1200" dirty="0">
              <a:solidFill>
                <a:srgbClr val="0D266D"/>
              </a:solidFill>
              <a:latin typeface="Arial" panose="020B0604020202020204" pitchFamily="34" charset="0"/>
              <a:cs typeface="Arial" panose="020B0604020202020204" pitchFamily="34" charset="0"/>
            </a:endParaRPr>
          </a:p>
          <a:p>
            <a:pPr marL="0" indent="0" algn="just">
              <a:spcBef>
                <a:spcPts val="0"/>
              </a:spcBef>
              <a:buClr>
                <a:srgbClr val="0D266D"/>
              </a:buClr>
              <a:buSzPts val="1800"/>
              <a:buNone/>
            </a:pPr>
            <a:r>
              <a:rPr lang="fr-CA" sz="1200" dirty="0">
                <a:solidFill>
                  <a:srgbClr val="0D266D"/>
                </a:solidFill>
                <a:latin typeface="Arial" panose="020B0604020202020204" pitchFamily="34" charset="0"/>
                <a:cs typeface="Arial" panose="020B0604020202020204" pitchFamily="34" charset="0"/>
              </a:rPr>
              <a:t>Le Bisoprolol est un médicament qui appartient à la classe des bêtabloquants. Ces derniers bloquent les récepteurs </a:t>
            </a:r>
            <a:r>
              <a:rPr lang="fr-CA" sz="1200" dirty="0" err="1">
                <a:solidFill>
                  <a:srgbClr val="0D266D"/>
                </a:solidFill>
                <a:latin typeface="Arial" panose="020B0604020202020204" pitchFamily="34" charset="0"/>
                <a:cs typeface="Arial" panose="020B0604020202020204" pitchFamily="34" charset="0"/>
              </a:rPr>
              <a:t>ß</a:t>
            </a:r>
            <a:r>
              <a:rPr lang="fr-CA" sz="1200" dirty="0">
                <a:solidFill>
                  <a:srgbClr val="0D266D"/>
                </a:solidFill>
                <a:latin typeface="Arial" panose="020B0604020202020204" pitchFamily="34" charset="0"/>
                <a:cs typeface="Arial" panose="020B0604020202020204" pitchFamily="34" charset="0"/>
              </a:rPr>
              <a:t>-adrénergiques, ce qui amène une diminution de la fréquence cardiaque et ainsi, diminue la charge de travail imposée au myocarde. Les personnes qui prennent des bêtabloquants peuvent avoir une diminution de leur tolérance à l’effort. Ces médicaments peuvent aussi altérer la thermorégulation lors de l’activité physique. Les bêtabloquants peuvent également augmenter le risque d’hypoglycémie, et ce, particulièrement chez les personnes qui présentent un diabète. Ils peuvent aussi masquer certains signes et symptômes reliés à l’hypoglycémie.</a:t>
            </a:r>
            <a:endParaRPr lang="fr-CA" sz="1200" dirty="0">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200" dirty="0">
              <a:latin typeface="Arial" panose="020B0604020202020204" pitchFamily="34" charset="0"/>
              <a:cs typeface="Arial" panose="020B0604020202020204" pitchFamily="34" charset="0"/>
            </a:endParaRPr>
          </a:p>
          <a:p>
            <a:pPr marL="0" indent="0" algn="just">
              <a:spcBef>
                <a:spcPts val="0"/>
              </a:spcBef>
              <a:buClr>
                <a:srgbClr val="0D266D"/>
              </a:buClr>
              <a:buSzPts val="1800"/>
              <a:buNone/>
            </a:pPr>
            <a:r>
              <a:rPr lang="fr-CA" sz="1200" dirty="0">
                <a:solidFill>
                  <a:srgbClr val="0D266D"/>
                </a:solidFill>
                <a:latin typeface="Arial" panose="020B0604020202020204" pitchFamily="34" charset="0"/>
                <a:cs typeface="Arial" panose="020B0604020202020204" pitchFamily="34" charset="0"/>
              </a:rPr>
              <a:t>Le Coversyl (inhibiteur de l’enzyme de conversion de l’angiotensine) est un puissant vasodilatateur ce qui aura pour effet de réduire la tension artérielle et la charge de travail imposée au myocarde. Dans ce contexte, il est prudent de prévoir une récupération progressive et prolongée (5-10 minutes) afin de limiter l’hypotension </a:t>
            </a:r>
            <a:r>
              <a:rPr lang="fr-CA" sz="1200" dirty="0" err="1">
                <a:solidFill>
                  <a:srgbClr val="0D266D"/>
                </a:solidFill>
                <a:latin typeface="Arial" panose="020B0604020202020204" pitchFamily="34" charset="0"/>
                <a:cs typeface="Arial" panose="020B0604020202020204" pitchFamily="34" charset="0"/>
              </a:rPr>
              <a:t>postexercice</a:t>
            </a:r>
            <a:r>
              <a:rPr lang="fr-CA" sz="1200" dirty="0">
                <a:solidFill>
                  <a:srgbClr val="0D266D"/>
                </a:solidFill>
                <a:latin typeface="Arial" panose="020B0604020202020204" pitchFamily="34" charset="0"/>
                <a:cs typeface="Arial" panose="020B0604020202020204" pitchFamily="34" charset="0"/>
              </a:rPr>
              <a:t>. </a:t>
            </a:r>
            <a:endParaRPr lang="fr-CA" sz="1200" dirty="0">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2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200" dirty="0">
                <a:solidFill>
                  <a:srgbClr val="0D266D"/>
                </a:solidFill>
                <a:latin typeface="Arial" panose="020B0604020202020204" pitchFamily="34" charset="0"/>
                <a:cs typeface="Arial" panose="020B0604020202020204" pitchFamily="34" charset="0"/>
              </a:rPr>
              <a:t>Le </a:t>
            </a:r>
            <a:r>
              <a:rPr lang="fr-CA" sz="1200" dirty="0" err="1">
                <a:solidFill>
                  <a:srgbClr val="0D266D"/>
                </a:solidFill>
                <a:latin typeface="Arial" panose="020B0604020202020204" pitchFamily="34" charset="0"/>
                <a:cs typeface="Arial" panose="020B0604020202020204" pitchFamily="34" charset="0"/>
              </a:rPr>
              <a:t>Metformin</a:t>
            </a:r>
            <a:r>
              <a:rPr lang="fr-CA" sz="1200" dirty="0">
                <a:solidFill>
                  <a:srgbClr val="0D266D"/>
                </a:solidFill>
                <a:latin typeface="Arial" panose="020B0604020202020204" pitchFamily="34" charset="0"/>
                <a:cs typeface="Arial" panose="020B0604020202020204" pitchFamily="34" charset="0"/>
              </a:rPr>
              <a:t> (biguanide) est prescrit pour les personnes diabétiques de type 2. Il réduit la production de glucose par le foie et aide les cellules du corps à utiliser le glucose de manière adéquate. Le </a:t>
            </a:r>
            <a:r>
              <a:rPr lang="fr-CA" sz="1200" dirty="0" err="1">
                <a:solidFill>
                  <a:srgbClr val="0D266D"/>
                </a:solidFill>
                <a:latin typeface="Arial" panose="020B0604020202020204" pitchFamily="34" charset="0"/>
                <a:cs typeface="Arial" panose="020B0604020202020204" pitchFamily="34" charset="0"/>
              </a:rPr>
              <a:t>Forxiga</a:t>
            </a:r>
            <a:r>
              <a:rPr lang="fr-CA" sz="1200" dirty="0">
                <a:solidFill>
                  <a:srgbClr val="0D266D"/>
                </a:solidFill>
                <a:latin typeface="Arial" panose="020B0604020202020204" pitchFamily="34" charset="0"/>
                <a:cs typeface="Arial" panose="020B0604020202020204" pitchFamily="34" charset="0"/>
              </a:rPr>
              <a:t> (inhibiteurs du SGLT2) est aussi indiqué pour les personnes diabétiques de type 2 et il favorise l’élimination de glucose par l’urine. Le risque d’hypoglycémie est faible avec ces médicaments.</a:t>
            </a:r>
          </a:p>
          <a:p>
            <a:pPr marL="0" lvl="0" indent="0" algn="just" rtl="0">
              <a:lnSpc>
                <a:spcPct val="90000"/>
              </a:lnSpc>
              <a:spcBef>
                <a:spcPts val="0"/>
              </a:spcBef>
              <a:spcAft>
                <a:spcPts val="0"/>
              </a:spcAft>
              <a:buClr>
                <a:srgbClr val="0D266D"/>
              </a:buClr>
              <a:buSzPts val="1800"/>
              <a:buNone/>
            </a:pPr>
            <a:endParaRPr lang="fr-CA" sz="12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2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2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200" i="0" u="none" strike="noStrike"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200"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0049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4"/>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Clr>
                <a:srgbClr val="D60B41"/>
              </a:buClr>
              <a:buSzPts val="3000"/>
              <a:buFont typeface="Play"/>
              <a:buNone/>
            </a:pPr>
            <a:r>
              <a:rPr lang="fr-CA" dirty="0"/>
              <a:t>Objectifs d’apprentissage</a:t>
            </a:r>
          </a:p>
        </p:txBody>
      </p:sp>
      <p:sp>
        <p:nvSpPr>
          <p:cNvPr id="4" name="Google Shape;95;p4">
            <a:extLst>
              <a:ext uri="{FF2B5EF4-FFF2-40B4-BE49-F238E27FC236}">
                <a16:creationId xmlns:a16="http://schemas.microsoft.com/office/drawing/2014/main" id="{2A9DBAA1-7239-B4BF-CAFB-0BBA9765E1B9}"/>
              </a:ext>
            </a:extLst>
          </p:cNvPr>
          <p:cNvSpPr txBox="1">
            <a:spLocks noGrp="1"/>
          </p:cNvSpPr>
          <p:nvPr>
            <p:ph type="body" idx="1"/>
          </p:nvPr>
        </p:nvSpPr>
        <p:spPr>
          <a:xfrm>
            <a:off x="685394" y="2215163"/>
            <a:ext cx="7695151" cy="3108503"/>
          </a:xfrm>
          <a:prstGeom prst="rect">
            <a:avLst/>
          </a:prstGeom>
          <a:noFill/>
          <a:ln>
            <a:noFill/>
          </a:ln>
        </p:spPr>
        <p:txBody>
          <a:bodyPr spcFirstLastPara="1" wrap="square" lIns="91425" tIns="45700" rIns="91425" bIns="45700" anchor="ctr" anchorCtr="0">
            <a:spAutoFit/>
          </a:bodyPr>
          <a:lstStyle/>
          <a:p>
            <a:pPr marL="457200" lvl="0" indent="-457200" algn="just" rtl="0">
              <a:lnSpc>
                <a:spcPct val="90000"/>
              </a:lnSpc>
              <a:spcBef>
                <a:spcPts val="0"/>
              </a:spcBef>
              <a:spcAft>
                <a:spcPts val="0"/>
              </a:spcAft>
              <a:buClr>
                <a:srgbClr val="0D266D"/>
              </a:buClr>
              <a:buSzPts val="2000"/>
              <a:buFont typeface="Arial"/>
              <a:buChar char="•"/>
            </a:pPr>
            <a:r>
              <a:rPr lang="fr-CA" sz="1900" dirty="0">
                <a:solidFill>
                  <a:srgbClr val="0D266D"/>
                </a:solidFill>
                <a:latin typeface="Arial" panose="020B0604020202020204" pitchFamily="34" charset="0"/>
                <a:cs typeface="Arial" panose="020B0604020202020204" pitchFamily="34" charset="0"/>
              </a:rPr>
              <a:t>Décrire le syndrome coronarien aigu et sa présentation clinique;</a:t>
            </a:r>
            <a:endParaRPr lang="fr-CA" sz="1900" b="0" i="0" u="none" strike="noStrike" dirty="0">
              <a:solidFill>
                <a:srgbClr val="0D266D"/>
              </a:solidFill>
              <a:latin typeface="Arial" panose="020B0604020202020204" pitchFamily="34" charset="0"/>
              <a:cs typeface="Arial" panose="020B0604020202020204" pitchFamily="34" charset="0"/>
            </a:endParaRPr>
          </a:p>
          <a:p>
            <a:pPr marL="457200" lvl="0" indent="-457200" algn="just" rtl="0">
              <a:lnSpc>
                <a:spcPct val="90000"/>
              </a:lnSpc>
              <a:spcBef>
                <a:spcPts val="1000"/>
              </a:spcBef>
              <a:spcAft>
                <a:spcPts val="0"/>
              </a:spcAft>
              <a:buClr>
                <a:srgbClr val="0D266D"/>
              </a:buClr>
              <a:buSzPts val="2000"/>
              <a:buFont typeface="Arial"/>
              <a:buChar char="•"/>
            </a:pPr>
            <a:r>
              <a:rPr lang="fr-CA" sz="1900" dirty="0">
                <a:solidFill>
                  <a:srgbClr val="0D266D"/>
                </a:solidFill>
                <a:latin typeface="Arial" panose="020B0604020202020204" pitchFamily="34" charset="0"/>
                <a:cs typeface="Arial" panose="020B0604020202020204" pitchFamily="34" charset="0"/>
              </a:rPr>
              <a:t>Identifier les classes de médicaments utilisés pour la maladie coronarienne </a:t>
            </a:r>
            <a:r>
              <a:rPr lang="fr-CA" sz="1900" dirty="0" err="1">
                <a:solidFill>
                  <a:srgbClr val="0D266D"/>
                </a:solidFill>
                <a:latin typeface="Arial" panose="020B0604020202020204" pitchFamily="34" charset="0"/>
                <a:cs typeface="Arial" panose="020B0604020202020204" pitchFamily="34" charset="0"/>
              </a:rPr>
              <a:t>athérosclérotique</a:t>
            </a:r>
            <a:r>
              <a:rPr lang="fr-CA" sz="1900" dirty="0">
                <a:solidFill>
                  <a:srgbClr val="0D266D"/>
                </a:solidFill>
                <a:latin typeface="Arial" panose="020B0604020202020204" pitchFamily="34" charset="0"/>
                <a:cs typeface="Arial" panose="020B0604020202020204" pitchFamily="34" charset="0"/>
              </a:rPr>
              <a:t> et connaître leurs effets indésirables ainsi que les précautions à prendre en lien avec l’activité physique;</a:t>
            </a:r>
            <a:endParaRPr lang="fr-CA" sz="1900" dirty="0">
              <a:latin typeface="Arial" panose="020B0604020202020204" pitchFamily="34" charset="0"/>
              <a:cs typeface="Arial" panose="020B0604020202020204" pitchFamily="34" charset="0"/>
            </a:endParaRPr>
          </a:p>
          <a:p>
            <a:pPr marL="457200" lvl="0" indent="-457200" algn="just" rtl="0">
              <a:lnSpc>
                <a:spcPct val="90000"/>
              </a:lnSpc>
              <a:spcBef>
                <a:spcPts val="1000"/>
              </a:spcBef>
              <a:spcAft>
                <a:spcPts val="0"/>
              </a:spcAft>
              <a:buClr>
                <a:srgbClr val="0D266D"/>
              </a:buClr>
              <a:buSzPts val="2000"/>
              <a:buFont typeface="Arial"/>
              <a:buChar char="•"/>
            </a:pPr>
            <a:r>
              <a:rPr lang="fr-CA" sz="1900" dirty="0">
                <a:solidFill>
                  <a:srgbClr val="0D266D"/>
                </a:solidFill>
                <a:latin typeface="Arial" panose="020B0604020202020204" pitchFamily="34" charset="0"/>
                <a:cs typeface="Arial" panose="020B0604020202020204" pitchFamily="34" charset="0"/>
              </a:rPr>
              <a:t>Connaître les facteurs de risque de la maladie coronarienne </a:t>
            </a:r>
            <a:r>
              <a:rPr lang="fr-CA" sz="1900" dirty="0" err="1">
                <a:solidFill>
                  <a:srgbClr val="0D266D"/>
                </a:solidFill>
                <a:latin typeface="Arial" panose="020B0604020202020204" pitchFamily="34" charset="0"/>
                <a:cs typeface="Arial" panose="020B0604020202020204" pitchFamily="34" charset="0"/>
              </a:rPr>
              <a:t>athérosclérotique</a:t>
            </a:r>
            <a:r>
              <a:rPr lang="fr-CA" sz="1900" dirty="0">
                <a:solidFill>
                  <a:srgbClr val="0D266D"/>
                </a:solidFill>
                <a:latin typeface="Arial" panose="020B0604020202020204" pitchFamily="34" charset="0"/>
                <a:cs typeface="Arial" panose="020B0604020202020204" pitchFamily="34" charset="0"/>
              </a:rPr>
              <a:t>;</a:t>
            </a:r>
            <a:endParaRPr lang="fr-CA" sz="1900" dirty="0">
              <a:latin typeface="Arial" panose="020B0604020202020204" pitchFamily="34" charset="0"/>
              <a:cs typeface="Arial" panose="020B0604020202020204" pitchFamily="34" charset="0"/>
            </a:endParaRPr>
          </a:p>
          <a:p>
            <a:pPr marL="457200" lvl="0" indent="-457200" algn="just" rtl="0">
              <a:lnSpc>
                <a:spcPct val="90000"/>
              </a:lnSpc>
              <a:spcBef>
                <a:spcPts val="1000"/>
              </a:spcBef>
              <a:spcAft>
                <a:spcPts val="0"/>
              </a:spcAft>
              <a:buClr>
                <a:srgbClr val="0D266D"/>
              </a:buClr>
              <a:buSzPts val="2000"/>
              <a:buFont typeface="Arial"/>
              <a:buChar char="•"/>
            </a:pPr>
            <a:r>
              <a:rPr lang="fr-CA" sz="1900" dirty="0">
                <a:solidFill>
                  <a:srgbClr val="0D266D"/>
                </a:solidFill>
                <a:latin typeface="Arial" panose="020B0604020202020204" pitchFamily="34" charset="0"/>
                <a:cs typeface="Arial" panose="020B0604020202020204" pitchFamily="34" charset="0"/>
              </a:rPr>
              <a:t>Réaliser une prise en charge et une prescription de l’exercice sécuritaires pour une personne qui présente une maladie coronarienne </a:t>
            </a:r>
            <a:r>
              <a:rPr lang="fr-CA" sz="1900" dirty="0" err="1">
                <a:solidFill>
                  <a:srgbClr val="0D266D"/>
                </a:solidFill>
                <a:latin typeface="Arial" panose="020B0604020202020204" pitchFamily="34" charset="0"/>
                <a:cs typeface="Arial" panose="020B0604020202020204" pitchFamily="34" charset="0"/>
              </a:rPr>
              <a:t>athérosclérotique</a:t>
            </a:r>
            <a:r>
              <a:rPr lang="fr-CA" sz="1900" dirty="0">
                <a:solidFill>
                  <a:srgbClr val="0D266D"/>
                </a:solidFill>
                <a:latin typeface="Arial" panose="020B0604020202020204" pitchFamily="34" charset="0"/>
                <a:cs typeface="Arial" panose="020B0604020202020204" pitchFamily="34" charset="0"/>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id="{CEBAD9FE-3629-6E21-439C-1CBD671E85FF}"/>
            </a:ext>
          </a:extLst>
        </p:cNvPr>
        <p:cNvGrpSpPr/>
        <p:nvPr/>
      </p:nvGrpSpPr>
      <p:grpSpPr>
        <a:xfrm>
          <a:off x="0" y="0"/>
          <a:ext cx="0" cy="0"/>
          <a:chOff x="0" y="0"/>
          <a:chExt cx="0" cy="0"/>
        </a:xfrm>
      </p:grpSpPr>
      <p:sp>
        <p:nvSpPr>
          <p:cNvPr id="102" name="Google Shape;102;p5">
            <a:extLst>
              <a:ext uri="{FF2B5EF4-FFF2-40B4-BE49-F238E27FC236}">
                <a16:creationId xmlns:a16="http://schemas.microsoft.com/office/drawing/2014/main" id="{4A1D6A8F-E245-67CE-6C86-FFA218F9C398}"/>
              </a:ext>
            </a:extLst>
          </p:cNvPr>
          <p:cNvSpPr txBox="1">
            <a:spLocks noGrp="1"/>
          </p:cNvSpPr>
          <p:nvPr>
            <p:ph type="title"/>
          </p:nvPr>
        </p:nvSpPr>
        <p:spPr>
          <a:xfrm>
            <a:off x="3840480" y="-384022"/>
            <a:ext cx="5105216" cy="5440451"/>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rgbClr val="D60B41"/>
              </a:buClr>
              <a:buSzPts val="4400"/>
              <a:buFont typeface="Play"/>
              <a:buNone/>
            </a:pPr>
            <a:r>
              <a:rPr lang="fr-CA" dirty="0"/>
              <a:t>Indice de masse corporelle et circonférence de la taille</a:t>
            </a:r>
            <a:endParaRPr dirty="0"/>
          </a:p>
        </p:txBody>
      </p:sp>
    </p:spTree>
    <p:extLst>
      <p:ext uri="{BB962C8B-B14F-4D97-AF65-F5344CB8AC3E}">
        <p14:creationId xmlns:p14="http://schemas.microsoft.com/office/powerpoint/2010/main" val="15858852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7">
          <a:extLst>
            <a:ext uri="{FF2B5EF4-FFF2-40B4-BE49-F238E27FC236}">
              <a16:creationId xmlns:a16="http://schemas.microsoft.com/office/drawing/2014/main" id="{4ED0F4A5-DEA0-2611-238B-F2642B1ADB79}"/>
            </a:ext>
          </a:extLst>
        </p:cNvPr>
        <p:cNvGrpSpPr/>
        <p:nvPr/>
      </p:nvGrpSpPr>
      <p:grpSpPr>
        <a:xfrm>
          <a:off x="0" y="0"/>
          <a:ext cx="0" cy="0"/>
          <a:chOff x="0" y="0"/>
          <a:chExt cx="0" cy="0"/>
        </a:xfrm>
      </p:grpSpPr>
      <p:sp>
        <p:nvSpPr>
          <p:cNvPr id="108" name="Google Shape;108;p6">
            <a:extLst>
              <a:ext uri="{FF2B5EF4-FFF2-40B4-BE49-F238E27FC236}">
                <a16:creationId xmlns:a16="http://schemas.microsoft.com/office/drawing/2014/main" id="{075B3E7E-94E9-0521-A30D-FF1352BA406F}"/>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Indice de masse corporelle et circonférence de la taille</a:t>
            </a:r>
            <a:endParaRPr dirty="0"/>
          </a:p>
        </p:txBody>
      </p:sp>
      <p:pic>
        <p:nvPicPr>
          <p:cNvPr id="110" name="Google Shape;110;p6" descr="Cœur avec battements avec un remplissage uni">
            <a:extLst>
              <a:ext uri="{FF2B5EF4-FFF2-40B4-BE49-F238E27FC236}">
                <a16:creationId xmlns:a16="http://schemas.microsoft.com/office/drawing/2014/main" id="{5416ADE4-DCEB-3373-5FFC-DB6383A77AFA}"/>
              </a:ext>
            </a:extLst>
          </p:cNvPr>
          <p:cNvPicPr preferRelativeResize="0"/>
          <p:nvPr/>
        </p:nvPicPr>
        <p:blipFill rotWithShape="1">
          <a:blip r:embed="rId3">
            <a:alphaModFix/>
          </a:blip>
          <a:srcRect/>
          <a:stretch/>
        </p:blipFill>
        <p:spPr>
          <a:xfrm>
            <a:off x="395850" y="47395"/>
            <a:ext cx="1302589" cy="1302589"/>
          </a:xfrm>
          <a:prstGeom prst="rect">
            <a:avLst/>
          </a:prstGeom>
          <a:noFill/>
          <a:ln>
            <a:noFill/>
          </a:ln>
        </p:spPr>
      </p:pic>
      <p:graphicFrame>
        <p:nvGraphicFramePr>
          <p:cNvPr id="7" name="Google Shape;192;p17">
            <a:extLst>
              <a:ext uri="{FF2B5EF4-FFF2-40B4-BE49-F238E27FC236}">
                <a16:creationId xmlns:a16="http://schemas.microsoft.com/office/drawing/2014/main" id="{55015B83-EA72-E9E4-A0AC-27F37C997CC8}"/>
              </a:ext>
            </a:extLst>
          </p:cNvPr>
          <p:cNvGraphicFramePr/>
          <p:nvPr>
            <p:extLst>
              <p:ext uri="{D42A27DB-BD31-4B8C-83A1-F6EECF244321}">
                <p14:modId xmlns:p14="http://schemas.microsoft.com/office/powerpoint/2010/main" val="1934371391"/>
              </p:ext>
            </p:extLst>
          </p:nvPr>
        </p:nvGraphicFramePr>
        <p:xfrm>
          <a:off x="1390324" y="2998901"/>
          <a:ext cx="6265400" cy="1112550"/>
        </p:xfrm>
        <a:graphic>
          <a:graphicData uri="http://schemas.openxmlformats.org/drawingml/2006/table">
            <a:tbl>
              <a:tblPr firstRow="1" bandRow="1">
                <a:noFill/>
                <a:tableStyleId>{84E9AC6F-6DAC-469E-891B-EAA9378C8B46}</a:tableStyleId>
              </a:tblPr>
              <a:tblGrid>
                <a:gridCol w="4374900">
                  <a:extLst>
                    <a:ext uri="{9D8B030D-6E8A-4147-A177-3AD203B41FA5}">
                      <a16:colId xmlns:a16="http://schemas.microsoft.com/office/drawing/2014/main" val="20000"/>
                    </a:ext>
                  </a:extLst>
                </a:gridCol>
                <a:gridCol w="1890500">
                  <a:extLst>
                    <a:ext uri="{9D8B030D-6E8A-4147-A177-3AD203B41FA5}">
                      <a16:colId xmlns:a16="http://schemas.microsoft.com/office/drawing/2014/main" val="20001"/>
                    </a:ext>
                  </a:extLst>
                </a:gridCol>
              </a:tblGrid>
              <a:tr h="370850">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D266D"/>
                        </a:buClr>
                        <a:buSzPts val="1800"/>
                        <a:buFont typeface="Arial"/>
                        <a:buNone/>
                      </a:pPr>
                      <a:r>
                        <a:rPr lang="fr-CA" sz="1800" b="0" i="0" u="none" strike="noStrike" cap="none" dirty="0">
                          <a:solidFill>
                            <a:srgbClr val="0D266D"/>
                          </a:solidFill>
                        </a:rPr>
                        <a:t>Indice de masse corporelle (kg/m</a:t>
                      </a:r>
                      <a:r>
                        <a:rPr lang="fr-CA" sz="1800" b="0" i="0" u="none" strike="noStrike" cap="none" baseline="30000" dirty="0">
                          <a:solidFill>
                            <a:srgbClr val="0D266D"/>
                          </a:solidFill>
                        </a:rPr>
                        <a:t>2</a:t>
                      </a:r>
                      <a:r>
                        <a:rPr lang="fr-CA" sz="1800" b="0" i="0" u="none" strike="noStrike" cap="none" dirty="0">
                          <a:solidFill>
                            <a:srgbClr val="0D266D"/>
                          </a:solidFill>
                        </a:rPr>
                        <a:t>)</a:t>
                      </a:r>
                      <a:endParaRPr sz="1400" u="none" strike="noStrike" cap="none" dirty="0"/>
                    </a:p>
                  </a:txBody>
                  <a:tcPr marL="91450" marR="91450" marT="45725" marB="45725">
                    <a:lnT w="9525" cap="flat" cmpd="sng" algn="ctr">
                      <a:solidFill>
                        <a:srgbClr val="000000">
                          <a:alpha val="0"/>
                        </a:srgbClr>
                      </a:solidFill>
                      <a:prstDash val="solid"/>
                      <a:round/>
                      <a:headEnd type="none" w="sm" len="sm"/>
                      <a:tailEnd type="none" w="sm" len="sm"/>
                    </a:lnT>
                    <a:solidFill>
                      <a:srgbClr val="CAE7F5">
                        <a:alpha val="49411"/>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CA" sz="1800" b="1" u="none" strike="noStrike" cap="none" dirty="0">
                          <a:solidFill>
                            <a:srgbClr val="0D266D"/>
                          </a:solidFill>
                        </a:rPr>
                        <a:t>30,0</a:t>
                      </a:r>
                      <a:endParaRPr sz="1400" u="none" strike="noStrike" cap="none" dirty="0"/>
                    </a:p>
                  </a:txBody>
                  <a:tcPr marL="91450" marR="91450" marT="45725" marB="45725">
                    <a:lnT w="9525" cap="flat" cmpd="sng" algn="ctr">
                      <a:solidFill>
                        <a:srgbClr val="000000">
                          <a:alpha val="0"/>
                        </a:srgbClr>
                      </a:solidFill>
                      <a:prstDash val="solid"/>
                      <a:round/>
                      <a:headEnd type="none" w="sm" len="sm"/>
                      <a:tailEnd type="none" w="sm" len="sm"/>
                    </a:lnT>
                    <a:solidFill>
                      <a:srgbClr val="CAE7F5">
                        <a:alpha val="49411"/>
                      </a:srgbClr>
                    </a:solidFill>
                  </a:tcPr>
                </a:tc>
                <a:extLst>
                  <a:ext uri="{0D108BD9-81ED-4DB2-BD59-A6C34878D82A}">
                    <a16:rowId xmlns:a16="http://schemas.microsoft.com/office/drawing/2014/main" val="10004"/>
                  </a:ext>
                </a:extLst>
              </a:tr>
              <a:tr h="370850">
                <a:tc>
                  <a:txBody>
                    <a:bodyPr/>
                    <a:lstStyle/>
                    <a:p>
                      <a:pPr marL="0" marR="0" lvl="0" indent="0" algn="l" rtl="0">
                        <a:lnSpc>
                          <a:spcPct val="100000"/>
                        </a:lnSpc>
                        <a:spcBef>
                          <a:spcPts val="0"/>
                        </a:spcBef>
                        <a:spcAft>
                          <a:spcPts val="0"/>
                        </a:spcAft>
                        <a:buClr>
                          <a:srgbClr val="0D266D"/>
                        </a:buClr>
                        <a:buSzPts val="1800"/>
                        <a:buFont typeface="Arial"/>
                        <a:buNone/>
                      </a:pPr>
                      <a:r>
                        <a:rPr lang="fr-CA" sz="1800" b="0" i="0" u="none" strike="noStrike" cap="none" dirty="0">
                          <a:solidFill>
                            <a:srgbClr val="0D266D"/>
                          </a:solidFill>
                        </a:rPr>
                        <a:t>Circonférence de la taille (cm)</a:t>
                      </a:r>
                      <a:endParaRPr sz="1400" u="none" strike="noStrike" cap="none" dirty="0"/>
                    </a:p>
                  </a:txBody>
                  <a:tcPr marL="91450" marR="91450" marT="45725" marB="45725">
                    <a:solidFill>
                      <a:srgbClr val="CAE7F5">
                        <a:alpha val="49411"/>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CA" sz="1800" b="1" u="none" strike="noStrike" cap="none" dirty="0">
                          <a:solidFill>
                            <a:srgbClr val="0D266D"/>
                          </a:solidFill>
                        </a:rPr>
                        <a:t>94,0</a:t>
                      </a:r>
                      <a:endParaRPr sz="1800" u="none" strike="noStrike" cap="none" dirty="0">
                        <a:solidFill>
                          <a:srgbClr val="0D266D"/>
                        </a:solidFill>
                      </a:endParaRPr>
                    </a:p>
                  </a:txBody>
                  <a:tcPr marL="91450" marR="91450" marT="45725" marB="45725">
                    <a:solidFill>
                      <a:srgbClr val="CAE7F5">
                        <a:alpha val="49411"/>
                      </a:srgbClr>
                    </a:solidFill>
                  </a:tcPr>
                </a:tc>
                <a:extLst>
                  <a:ext uri="{0D108BD9-81ED-4DB2-BD59-A6C34878D82A}">
                    <a16:rowId xmlns:a16="http://schemas.microsoft.com/office/drawing/2014/main" val="10005"/>
                  </a:ext>
                </a:extLst>
              </a:tr>
            </a:tbl>
          </a:graphicData>
        </a:graphic>
      </p:graphicFrame>
      <p:sp>
        <p:nvSpPr>
          <p:cNvPr id="2" name="Google Shape;394;p36">
            <a:extLst>
              <a:ext uri="{FF2B5EF4-FFF2-40B4-BE49-F238E27FC236}">
                <a16:creationId xmlns:a16="http://schemas.microsoft.com/office/drawing/2014/main" id="{6CA36665-CC5C-64D1-F634-64C2F448FDF7}"/>
              </a:ext>
            </a:extLst>
          </p:cNvPr>
          <p:cNvSpPr txBox="1"/>
          <p:nvPr/>
        </p:nvSpPr>
        <p:spPr>
          <a:xfrm>
            <a:off x="284090" y="2131004"/>
            <a:ext cx="8859910" cy="172350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A" sz="2400" b="1" i="0" u="none" strike="noStrike" dirty="0">
                <a:solidFill>
                  <a:srgbClr val="0D266D"/>
                </a:solidFill>
                <a:latin typeface="Arial"/>
                <a:ea typeface="Arial"/>
                <a:cs typeface="Arial"/>
                <a:sym typeface="Arial"/>
              </a:rPr>
              <a:t>Voici l’indice de masse corporelle et la circonférence de la taille de madame Fortin. </a:t>
            </a:r>
            <a:endParaRPr sz="2400" b="1" i="0" u="none" strike="noStrike" dirty="0">
              <a:solidFill>
                <a:srgbClr val="0D266D"/>
              </a:solidFill>
              <a:latin typeface="Arial"/>
              <a:ea typeface="Arial"/>
              <a:cs typeface="Arial"/>
              <a:sym typeface="Arial"/>
            </a:endParaRPr>
          </a:p>
          <a:p>
            <a:pPr marL="0" marR="0" lvl="0" indent="0" algn="l" rtl="0">
              <a:spcBef>
                <a:spcPts val="1200"/>
              </a:spcBef>
              <a:spcAft>
                <a:spcPts val="0"/>
              </a:spcAft>
              <a:buNone/>
            </a:pPr>
            <a:br>
              <a:rPr lang="fr-CA" sz="2400" b="1" dirty="0">
                <a:solidFill>
                  <a:srgbClr val="0D266D"/>
                </a:solidFill>
                <a:latin typeface="Arial"/>
                <a:ea typeface="Arial"/>
                <a:cs typeface="Arial"/>
                <a:sym typeface="Arial"/>
              </a:rPr>
            </a:br>
            <a:endParaRPr sz="2400" b="1" dirty="0">
              <a:solidFill>
                <a:srgbClr val="0D266D"/>
              </a:solidFill>
              <a:latin typeface="Arial"/>
              <a:ea typeface="Arial"/>
              <a:cs typeface="Arial"/>
              <a:sym typeface="Arial"/>
            </a:endParaRPr>
          </a:p>
        </p:txBody>
      </p:sp>
    </p:spTree>
    <p:extLst>
      <p:ext uri="{BB962C8B-B14F-4D97-AF65-F5344CB8AC3E}">
        <p14:creationId xmlns:p14="http://schemas.microsoft.com/office/powerpoint/2010/main" val="4323139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7">
          <a:extLst>
            <a:ext uri="{FF2B5EF4-FFF2-40B4-BE49-F238E27FC236}">
              <a16:creationId xmlns:a16="http://schemas.microsoft.com/office/drawing/2014/main" id="{476D8A0E-156B-8AE5-4B3E-97706BD517A7}"/>
            </a:ext>
          </a:extLst>
        </p:cNvPr>
        <p:cNvGrpSpPr/>
        <p:nvPr/>
      </p:nvGrpSpPr>
      <p:grpSpPr>
        <a:xfrm>
          <a:off x="0" y="0"/>
          <a:ext cx="0" cy="0"/>
          <a:chOff x="0" y="0"/>
          <a:chExt cx="0" cy="0"/>
        </a:xfrm>
      </p:grpSpPr>
      <p:sp>
        <p:nvSpPr>
          <p:cNvPr id="108" name="Google Shape;108;p6">
            <a:extLst>
              <a:ext uri="{FF2B5EF4-FFF2-40B4-BE49-F238E27FC236}">
                <a16:creationId xmlns:a16="http://schemas.microsoft.com/office/drawing/2014/main" id="{9BF465B7-0F1D-E6F3-94F0-A2D4D77A18E0}"/>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Indice de masse corporelle et circonférence de la taille</a:t>
            </a:r>
            <a:endParaRPr dirty="0"/>
          </a:p>
        </p:txBody>
      </p:sp>
      <p:pic>
        <p:nvPicPr>
          <p:cNvPr id="110" name="Google Shape;110;p6" descr="Cœur avec battements avec un remplissage uni">
            <a:extLst>
              <a:ext uri="{FF2B5EF4-FFF2-40B4-BE49-F238E27FC236}">
                <a16:creationId xmlns:a16="http://schemas.microsoft.com/office/drawing/2014/main" id="{367A13D5-3D82-F69F-9D25-93B94AE2C8D2}"/>
              </a:ext>
            </a:extLst>
          </p:cNvPr>
          <p:cNvPicPr preferRelativeResize="0"/>
          <p:nvPr/>
        </p:nvPicPr>
        <p:blipFill rotWithShape="1">
          <a:blip r:embed="rId3">
            <a:alphaModFix/>
          </a:blip>
          <a:srcRect/>
          <a:stretch/>
        </p:blipFill>
        <p:spPr>
          <a:xfrm>
            <a:off x="395850" y="47395"/>
            <a:ext cx="1302589" cy="1302589"/>
          </a:xfrm>
          <a:prstGeom prst="rect">
            <a:avLst/>
          </a:prstGeom>
          <a:noFill/>
          <a:ln>
            <a:noFill/>
          </a:ln>
        </p:spPr>
      </p:pic>
      <p:sp>
        <p:nvSpPr>
          <p:cNvPr id="2" name="Google Shape;394;p36">
            <a:extLst>
              <a:ext uri="{FF2B5EF4-FFF2-40B4-BE49-F238E27FC236}">
                <a16:creationId xmlns:a16="http://schemas.microsoft.com/office/drawing/2014/main" id="{8F0F2600-A9C4-FF23-B456-7D5AE269E71A}"/>
              </a:ext>
            </a:extLst>
          </p:cNvPr>
          <p:cNvSpPr txBox="1"/>
          <p:nvPr/>
        </p:nvSpPr>
        <p:spPr>
          <a:xfrm>
            <a:off x="325120" y="1387465"/>
            <a:ext cx="8510347" cy="29853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A" sz="2400" b="1" i="0" u="none" strike="noStrike" dirty="0">
                <a:solidFill>
                  <a:srgbClr val="0D266D"/>
                </a:solidFill>
                <a:latin typeface="Arial"/>
                <a:ea typeface="Arial"/>
                <a:cs typeface="Arial"/>
                <a:sym typeface="Arial"/>
              </a:rPr>
              <a:t>Croyez-vous qu’une perte de poids pourrait être associée à des bénéfices cardiovasculaires pour madame Fortin? Parmi les choix suivants, sélectionner la meilleure réponse.</a:t>
            </a:r>
            <a:endParaRPr sz="2400" b="1" dirty="0">
              <a:solidFill>
                <a:srgbClr val="0D266D"/>
              </a:solidFill>
              <a:latin typeface="Arial"/>
              <a:ea typeface="Arial"/>
              <a:cs typeface="Arial"/>
              <a:sym typeface="Arial"/>
            </a:endParaRPr>
          </a:p>
          <a:p>
            <a:pPr marL="0" marR="0" lvl="0" indent="0" algn="l" rtl="0">
              <a:spcBef>
                <a:spcPts val="1200"/>
              </a:spcBef>
              <a:spcAft>
                <a:spcPts val="0"/>
              </a:spcAft>
              <a:buNone/>
            </a:pPr>
            <a:endParaRPr sz="2400" b="1" i="0" u="none" strike="noStrike" dirty="0">
              <a:solidFill>
                <a:srgbClr val="0D266D"/>
              </a:solidFill>
              <a:latin typeface="Arial"/>
              <a:ea typeface="Arial"/>
              <a:cs typeface="Arial"/>
              <a:sym typeface="Arial"/>
            </a:endParaRPr>
          </a:p>
          <a:p>
            <a:pPr marL="0" marR="0" lvl="0" indent="0" algn="l" rtl="0">
              <a:spcBef>
                <a:spcPts val="1200"/>
              </a:spcBef>
              <a:spcAft>
                <a:spcPts val="0"/>
              </a:spcAft>
              <a:buNone/>
            </a:pPr>
            <a:br>
              <a:rPr lang="fr-CA" sz="2400" b="1" dirty="0">
                <a:solidFill>
                  <a:srgbClr val="0D266D"/>
                </a:solidFill>
                <a:latin typeface="Arial"/>
                <a:ea typeface="Arial"/>
                <a:cs typeface="Arial"/>
                <a:sym typeface="Arial"/>
              </a:rPr>
            </a:br>
            <a:endParaRPr sz="2400" b="1" dirty="0">
              <a:solidFill>
                <a:srgbClr val="0D266D"/>
              </a:solidFill>
              <a:latin typeface="Arial"/>
              <a:ea typeface="Arial"/>
              <a:cs typeface="Arial"/>
              <a:sym typeface="Arial"/>
            </a:endParaRPr>
          </a:p>
        </p:txBody>
      </p:sp>
      <p:sp>
        <p:nvSpPr>
          <p:cNvPr id="3" name="Google Shape;226;p21">
            <a:extLst>
              <a:ext uri="{FF2B5EF4-FFF2-40B4-BE49-F238E27FC236}">
                <a16:creationId xmlns:a16="http://schemas.microsoft.com/office/drawing/2014/main" id="{D1F182B2-F30C-FDE7-721E-FF8B4650C2D5}"/>
              </a:ext>
            </a:extLst>
          </p:cNvPr>
          <p:cNvSpPr txBox="1"/>
          <p:nvPr/>
        </p:nvSpPr>
        <p:spPr>
          <a:xfrm>
            <a:off x="325120" y="2768401"/>
            <a:ext cx="8510347" cy="3693278"/>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1200"/>
              </a:spcBef>
              <a:spcAft>
                <a:spcPts val="0"/>
              </a:spcAft>
              <a:buClr>
                <a:srgbClr val="000000"/>
              </a:buClr>
              <a:buSzPts val="1800"/>
              <a:buFont typeface="Arial"/>
              <a:buNone/>
            </a:pPr>
            <a:r>
              <a:rPr lang="fr-CA" sz="1600" b="1" i="0" u="none" strike="noStrike" cap="none" dirty="0">
                <a:solidFill>
                  <a:srgbClr val="0D266D"/>
                </a:solidFill>
                <a:latin typeface="Arial" panose="020B0604020202020204" pitchFamily="34" charset="0"/>
                <a:ea typeface="Arial"/>
                <a:cs typeface="Arial" panose="020B0604020202020204" pitchFamily="34" charset="0"/>
                <a:sym typeface="Arial"/>
              </a:rPr>
              <a:t>1)</a:t>
            </a:r>
            <a:r>
              <a:rPr lang="fr-CA" sz="1600" b="0" i="0" u="none" strike="noStrike" cap="none" dirty="0">
                <a:solidFill>
                  <a:srgbClr val="0D266D"/>
                </a:solidFill>
                <a:latin typeface="Arial" panose="020B0604020202020204" pitchFamily="34" charset="0"/>
                <a:ea typeface="Arial"/>
                <a:cs typeface="Arial" panose="020B0604020202020204" pitchFamily="34" charset="0"/>
                <a:sym typeface="Arial"/>
              </a:rPr>
              <a:t> Étant donné que madame Fortin fera de l’activité physique, </a:t>
            </a:r>
            <a:r>
              <a:rPr lang="fr-CA" sz="1600" dirty="0">
                <a:solidFill>
                  <a:srgbClr val="0D266D"/>
                </a:solidFill>
                <a:latin typeface="Arial" panose="020B0604020202020204" pitchFamily="34" charset="0"/>
                <a:ea typeface="Arial"/>
                <a:cs typeface="Arial" panose="020B0604020202020204" pitchFamily="34" charset="0"/>
                <a:sym typeface="Arial"/>
              </a:rPr>
              <a:t>une</a:t>
            </a:r>
            <a:r>
              <a:rPr lang="fr-CA" sz="1600" b="0" i="0" u="none" strike="noStrike" cap="none" dirty="0">
                <a:solidFill>
                  <a:srgbClr val="0D266D"/>
                </a:solidFill>
                <a:latin typeface="Arial" panose="020B0604020202020204" pitchFamily="34" charset="0"/>
                <a:ea typeface="Arial"/>
                <a:cs typeface="Arial" panose="020B0604020202020204" pitchFamily="34" charset="0"/>
                <a:sym typeface="Arial"/>
              </a:rPr>
              <a:t> perte de poids ne procurerait pas de bénéfices cardiovasculaires additionnels</a:t>
            </a:r>
            <a:r>
              <a:rPr lang="fr-CA" sz="1600" dirty="0">
                <a:solidFill>
                  <a:srgbClr val="0D266D"/>
                </a:solidFill>
                <a:latin typeface="Arial" panose="020B0604020202020204" pitchFamily="34" charset="0"/>
                <a:ea typeface="Arial"/>
                <a:cs typeface="Arial" panose="020B0604020202020204" pitchFamily="34" charset="0"/>
                <a:sym typeface="Arial"/>
              </a:rPr>
              <a:t>.</a:t>
            </a:r>
            <a:endParaRPr lang="fr-CA" sz="16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endParaRPr lang="fr-CA" sz="1600" b="1"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r>
              <a:rPr lang="fr-CA" sz="1600" b="1" i="0" u="none" strike="noStrike" cap="none" dirty="0">
                <a:solidFill>
                  <a:srgbClr val="0D266D"/>
                </a:solidFill>
                <a:latin typeface="Arial" panose="020B0604020202020204" pitchFamily="34" charset="0"/>
                <a:ea typeface="Arial"/>
                <a:cs typeface="Arial" panose="020B0604020202020204" pitchFamily="34" charset="0"/>
                <a:sym typeface="Arial"/>
              </a:rPr>
              <a:t>2)</a:t>
            </a:r>
            <a:r>
              <a:rPr lang="fr-CA" sz="1600" b="0" i="0" u="none" strike="noStrike" cap="none" dirty="0">
                <a:solidFill>
                  <a:srgbClr val="0D266D"/>
                </a:solidFill>
                <a:latin typeface="Arial" panose="020B0604020202020204" pitchFamily="34" charset="0"/>
                <a:ea typeface="Arial"/>
                <a:cs typeface="Arial" panose="020B0604020202020204" pitchFamily="34" charset="0"/>
                <a:sym typeface="Arial"/>
              </a:rPr>
              <a:t> Madame Fortin présente un léger surpoids. Dans ce contexte, la perte de poids n’aura pas de bénéfices cardiovasculaires.</a:t>
            </a:r>
          </a:p>
          <a:p>
            <a:pPr marL="0" marR="0" lvl="0" indent="0" rtl="0">
              <a:lnSpc>
                <a:spcPct val="100000"/>
              </a:lnSpc>
              <a:spcBef>
                <a:spcPts val="0"/>
              </a:spcBef>
              <a:spcAft>
                <a:spcPts val="0"/>
              </a:spcAft>
              <a:buClr>
                <a:srgbClr val="000000"/>
              </a:buClr>
              <a:buSzPts val="1800"/>
              <a:buFont typeface="Arial"/>
              <a:buNone/>
            </a:pPr>
            <a:endParaRPr sz="16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r>
              <a:rPr lang="fr-CA" sz="1600" b="1" i="0" u="none" strike="noStrike" cap="none" dirty="0">
                <a:solidFill>
                  <a:srgbClr val="0D266D"/>
                </a:solidFill>
                <a:highlight>
                  <a:srgbClr val="C0C0C0"/>
                </a:highlight>
                <a:latin typeface="Arial" panose="020B0604020202020204" pitchFamily="34" charset="0"/>
                <a:ea typeface="Arial"/>
                <a:cs typeface="Arial" panose="020B0604020202020204" pitchFamily="34" charset="0"/>
                <a:sym typeface="Arial"/>
              </a:rPr>
              <a:t>3)</a:t>
            </a:r>
            <a:r>
              <a:rPr lang="fr-CA" sz="1600" b="0" i="0" u="none" strike="noStrike" cap="none" dirty="0">
                <a:solidFill>
                  <a:srgbClr val="0D266D"/>
                </a:solidFill>
                <a:highlight>
                  <a:srgbClr val="C0C0C0"/>
                </a:highlight>
                <a:latin typeface="Arial" panose="020B0604020202020204" pitchFamily="34" charset="0"/>
                <a:ea typeface="Arial"/>
                <a:cs typeface="Arial" panose="020B0604020202020204" pitchFamily="34" charset="0"/>
                <a:sym typeface="Arial"/>
              </a:rPr>
              <a:t> L’excès de poids, en particulier lorsqu’il est présent au niveau abdominal, est un important facteur de risque cardiovasculaire. Puisque madame Fortin se trouve dans une situation d’obésité abdominale, il serait avantageux pour elle de perdre du poids, ce qui serait associé à une réduction de sa circonférence de la taille.</a:t>
            </a:r>
            <a:endParaRPr sz="1600" b="0" i="0" u="none" strike="noStrike" cap="none" dirty="0">
              <a:solidFill>
                <a:srgbClr val="0D266D"/>
              </a:solidFill>
              <a:highlight>
                <a:srgbClr val="C0C0C0"/>
              </a:highlight>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endParaRPr sz="16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r>
              <a:rPr lang="fr-CA" sz="1600" b="1" i="0" u="none" strike="noStrike" cap="none" dirty="0">
                <a:solidFill>
                  <a:srgbClr val="0D266D"/>
                </a:solidFill>
                <a:latin typeface="Arial" panose="020B0604020202020204" pitchFamily="34" charset="0"/>
                <a:ea typeface="Arial"/>
                <a:cs typeface="Arial" panose="020B0604020202020204" pitchFamily="34" charset="0"/>
                <a:sym typeface="Arial"/>
              </a:rPr>
              <a:t>4)</a:t>
            </a:r>
            <a:r>
              <a:rPr lang="fr-CA" sz="1600" b="0" i="0" u="none" strike="noStrike" cap="none" dirty="0">
                <a:solidFill>
                  <a:srgbClr val="0D266D"/>
                </a:solidFill>
                <a:latin typeface="Arial" panose="020B0604020202020204" pitchFamily="34" charset="0"/>
                <a:ea typeface="Arial"/>
                <a:cs typeface="Arial" panose="020B0604020202020204" pitchFamily="34" charset="0"/>
                <a:sym typeface="Arial"/>
              </a:rPr>
              <a:t> Madame Fortin présente une obésité de classe I. Je lui recommanderais de faire une diète hypocalorique et riche en protéines pour avoir une perte de poids rapide, ce qui amènera le plus de bénéfices cardiovasculaires.</a:t>
            </a:r>
            <a:endParaRPr sz="1600" b="0"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2767945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47"/>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a:t>Rétroaction</a:t>
            </a:r>
            <a:endParaRPr sz="3020"/>
          </a:p>
        </p:txBody>
      </p:sp>
      <p:sp>
        <p:nvSpPr>
          <p:cNvPr id="515" name="Google Shape;515;p47"/>
          <p:cNvSpPr txBox="1"/>
          <p:nvPr/>
        </p:nvSpPr>
        <p:spPr>
          <a:xfrm>
            <a:off x="267629" y="1616018"/>
            <a:ext cx="8608741" cy="3057003"/>
          </a:xfrm>
          <a:prstGeom prst="rect">
            <a:avLst/>
          </a:prstGeom>
          <a:noFill/>
          <a:ln>
            <a:noFill/>
          </a:ln>
        </p:spPr>
        <p:txBody>
          <a:bodyPr spcFirstLastPara="1" wrap="square" lIns="91425" tIns="91425" rIns="91425" bIns="91425" anchor="t" anchorCtr="0">
            <a:noAutofit/>
          </a:bodyPr>
          <a:lstStyle/>
          <a:p>
            <a:pPr marL="0" marR="0" lvl="0" indent="0" algn="just" rtl="0">
              <a:lnSpc>
                <a:spcPct val="90000"/>
              </a:lnSpc>
              <a:spcBef>
                <a:spcPts val="0"/>
              </a:spcBef>
              <a:spcAft>
                <a:spcPts val="0"/>
              </a:spcAft>
              <a:buClr>
                <a:srgbClr val="0D266D"/>
              </a:buClr>
              <a:buSzPts val="1800"/>
              <a:buFont typeface="Arial"/>
              <a:buNone/>
            </a:pPr>
            <a:r>
              <a:rPr lang="fr-CA" dirty="0">
                <a:solidFill>
                  <a:srgbClr val="0D266D"/>
                </a:solidFill>
                <a:latin typeface="Arial" panose="020B0604020202020204" pitchFamily="34" charset="0"/>
                <a:ea typeface="Arial"/>
                <a:cs typeface="Arial" panose="020B0604020202020204" pitchFamily="34" charset="0"/>
                <a:sym typeface="Arial"/>
              </a:rPr>
              <a:t>Nous pouvons interpréter les données anthropométriques de madame Fortin de la manière suivante : </a:t>
            </a:r>
          </a:p>
          <a:p>
            <a:pPr marL="0" marR="0" lvl="0" indent="0" algn="just" rtl="0">
              <a:lnSpc>
                <a:spcPct val="90000"/>
              </a:lnSpc>
              <a:spcBef>
                <a:spcPts val="0"/>
              </a:spcBef>
              <a:spcAft>
                <a:spcPts val="0"/>
              </a:spcAft>
              <a:buClr>
                <a:srgbClr val="0D266D"/>
              </a:buClr>
              <a:buSzPts val="1800"/>
              <a:buFont typeface="Arial"/>
              <a:buNone/>
            </a:pPr>
            <a:endParaRPr lang="fr-CA"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1200150" lvl="2" indent="-285750" algn="just">
              <a:lnSpc>
                <a:spcPct val="90000"/>
              </a:lnSpc>
              <a:buClr>
                <a:srgbClr val="0D266D"/>
              </a:buClr>
              <a:buSzPts val="1800"/>
              <a:buFont typeface="Arial" panose="020B0604020202020204" pitchFamily="34" charset="0"/>
              <a:buChar char="•"/>
            </a:pPr>
            <a:r>
              <a:rPr lang="fr-CA" b="1" i="0" u="none" strike="noStrike" cap="none" dirty="0">
                <a:solidFill>
                  <a:srgbClr val="0D266D"/>
                </a:solidFill>
                <a:latin typeface="Arial" panose="020B0604020202020204" pitchFamily="34" charset="0"/>
                <a:ea typeface="Arial"/>
                <a:cs typeface="Arial" panose="020B0604020202020204" pitchFamily="34" charset="0"/>
                <a:sym typeface="Arial"/>
              </a:rPr>
              <a:t>Indice de masse corporelle :</a:t>
            </a:r>
            <a:r>
              <a:rPr lang="fr-CA" b="0" i="0" u="none" strike="noStrike" cap="none" dirty="0">
                <a:solidFill>
                  <a:srgbClr val="0D266D"/>
                </a:solidFill>
                <a:latin typeface="Arial" panose="020B0604020202020204" pitchFamily="34" charset="0"/>
                <a:ea typeface="Arial"/>
                <a:cs typeface="Arial" panose="020B0604020202020204" pitchFamily="34" charset="0"/>
                <a:sym typeface="Arial"/>
              </a:rPr>
              <a:t> 	Obésité classe I</a:t>
            </a:r>
          </a:p>
          <a:p>
            <a:pPr marL="1200150" lvl="2" indent="-285750" algn="just">
              <a:lnSpc>
                <a:spcPct val="90000"/>
              </a:lnSpc>
              <a:buClr>
                <a:srgbClr val="0D266D"/>
              </a:buClr>
              <a:buSzPts val="1800"/>
              <a:buFont typeface="Arial" panose="020B0604020202020204" pitchFamily="34" charset="0"/>
              <a:buChar char="•"/>
            </a:pPr>
            <a:r>
              <a:rPr lang="fr-CA" b="1" dirty="0">
                <a:solidFill>
                  <a:srgbClr val="0D266D"/>
                </a:solidFill>
                <a:latin typeface="Arial" panose="020B0604020202020204" pitchFamily="34" charset="0"/>
                <a:ea typeface="Arial"/>
                <a:cs typeface="Arial" panose="020B0604020202020204" pitchFamily="34" charset="0"/>
                <a:sym typeface="Arial"/>
              </a:rPr>
              <a:t>Circonférence de la taille :</a:t>
            </a:r>
            <a:r>
              <a:rPr lang="fr-CA" dirty="0">
                <a:solidFill>
                  <a:srgbClr val="0D266D"/>
                </a:solidFill>
                <a:latin typeface="Arial" panose="020B0604020202020204" pitchFamily="34" charset="0"/>
                <a:ea typeface="Arial"/>
                <a:cs typeface="Arial" panose="020B0604020202020204" pitchFamily="34" charset="0"/>
                <a:sym typeface="Arial"/>
              </a:rPr>
              <a:t> 	Obésité abdominale</a:t>
            </a:r>
          </a:p>
          <a:p>
            <a:pPr lvl="2" algn="just">
              <a:lnSpc>
                <a:spcPct val="90000"/>
              </a:lnSpc>
              <a:buClr>
                <a:srgbClr val="0D266D"/>
              </a:buClr>
              <a:buSzPts val="1800"/>
            </a:pPr>
            <a:endParaRPr lang="fr-CA"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dirty="0">
                <a:solidFill>
                  <a:srgbClr val="0D266D"/>
                </a:solidFill>
                <a:latin typeface="Arial" panose="020B0604020202020204" pitchFamily="34" charset="0"/>
                <a:ea typeface="Arial"/>
                <a:cs typeface="Arial" panose="020B0604020202020204" pitchFamily="34" charset="0"/>
                <a:sym typeface="Arial"/>
              </a:rPr>
              <a:t>La littérature rapporte que c’est principalement le tissu adipeux viscéral qui serait associé à une augmentation du risque de maladie coronarienne </a:t>
            </a:r>
            <a:r>
              <a:rPr lang="fr-CA" dirty="0" err="1">
                <a:solidFill>
                  <a:srgbClr val="0D266D"/>
                </a:solidFill>
                <a:latin typeface="Arial" panose="020B0604020202020204" pitchFamily="34" charset="0"/>
                <a:ea typeface="Arial"/>
                <a:cs typeface="Arial" panose="020B0604020202020204" pitchFamily="34" charset="0"/>
                <a:sym typeface="Arial"/>
              </a:rPr>
              <a:t>athérosclérotique</a:t>
            </a:r>
            <a:r>
              <a:rPr lang="fr-CA" dirty="0">
                <a:solidFill>
                  <a:srgbClr val="0D266D"/>
                </a:solidFill>
                <a:latin typeface="Arial" panose="020B0604020202020204" pitchFamily="34" charset="0"/>
                <a:ea typeface="Arial"/>
                <a:cs typeface="Arial" panose="020B0604020202020204" pitchFamily="34" charset="0"/>
                <a:sym typeface="Arial"/>
              </a:rPr>
              <a:t> (Juneau M., 2023). Les dépôts graisseux situés en périphérie (foie, cœur, muscles, etc.) seraient aussi associés à une augmentation du risque cardiovasculaire (Juneau M., 2023). Ainsi, une perte de poids pourrait contribuer à améliorer certains facteurs de risque et à réduire le risque d’accidents cardiovasculaires chez madame Fortin (Juneau M., 2023). </a:t>
            </a:r>
          </a:p>
          <a:p>
            <a:pPr marL="0" marR="0" lvl="0" indent="0" algn="just" rtl="0">
              <a:lnSpc>
                <a:spcPct val="90000"/>
              </a:lnSpc>
              <a:spcBef>
                <a:spcPts val="0"/>
              </a:spcBef>
              <a:spcAft>
                <a:spcPts val="0"/>
              </a:spcAft>
              <a:buClr>
                <a:srgbClr val="0D266D"/>
              </a:buClr>
              <a:buSzPts val="1800"/>
              <a:buFont typeface="Arial"/>
              <a:buNone/>
            </a:pPr>
            <a:endParaRPr lang="fr-CA"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dirty="0">
                <a:solidFill>
                  <a:srgbClr val="0D266D"/>
                </a:solidFill>
                <a:latin typeface="Arial" panose="020B0604020202020204" pitchFamily="34" charset="0"/>
                <a:ea typeface="Arial"/>
                <a:cs typeface="Arial" panose="020B0604020202020204" pitchFamily="34" charset="0"/>
                <a:sym typeface="Arial"/>
              </a:rPr>
              <a:t>L’activité physique devrait aussi amener une amélioration de la capacité cardiorespiratoire, ce qui contribuera également à réduire le risque cardiovasculaire de madame Fortin. En effet, de petits gains dans la capacité cardiorespiratoire sont associés à une amélioration du pronostique chez les personnes qui présentent une maladie coronarienne </a:t>
            </a:r>
            <a:r>
              <a:rPr lang="fr-CA" dirty="0" err="1">
                <a:solidFill>
                  <a:srgbClr val="0D266D"/>
                </a:solidFill>
                <a:latin typeface="Arial" panose="020B0604020202020204" pitchFamily="34" charset="0"/>
                <a:ea typeface="Arial"/>
                <a:cs typeface="Arial" panose="020B0604020202020204" pitchFamily="34" charset="0"/>
                <a:sym typeface="Arial"/>
              </a:rPr>
              <a:t>athérosclérotique</a:t>
            </a:r>
            <a:r>
              <a:rPr lang="fr-CA" dirty="0">
                <a:solidFill>
                  <a:srgbClr val="0D266D"/>
                </a:solidFill>
                <a:latin typeface="Arial" panose="020B0604020202020204" pitchFamily="34" charset="0"/>
                <a:ea typeface="Arial"/>
                <a:cs typeface="Arial" panose="020B0604020202020204" pitchFamily="34" charset="0"/>
                <a:sym typeface="Arial"/>
              </a:rPr>
              <a:t>.</a:t>
            </a:r>
            <a:endParaRPr lang="fr-CA"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lang="fr-CA" dirty="0">
              <a:solidFill>
                <a:srgbClr val="0D266D"/>
              </a:solidFill>
              <a:latin typeface="Roboto" panose="02000000000000000000" pitchFamily="2" charset="0"/>
            </a:endParaRPr>
          </a:p>
          <a:p>
            <a:pPr marL="0" marR="0" lvl="0" indent="0" algn="just" rtl="0">
              <a:lnSpc>
                <a:spcPct val="90000"/>
              </a:lnSpc>
              <a:spcBef>
                <a:spcPts val="0"/>
              </a:spcBef>
              <a:spcAft>
                <a:spcPts val="0"/>
              </a:spcAft>
              <a:buClr>
                <a:schemeClr val="dk1"/>
              </a:buClr>
              <a:buSzPts val="1800"/>
              <a:buFont typeface="Arial"/>
              <a:buNone/>
            </a:pPr>
            <a:r>
              <a:rPr lang="fr-CA" b="0" i="0" dirty="0">
                <a:solidFill>
                  <a:srgbClr val="0D266D"/>
                </a:solidFill>
                <a:effectLst/>
                <a:latin typeface="Roboto" panose="02000000000000000000" pitchFamily="2" charset="0"/>
              </a:rPr>
              <a:t> </a:t>
            </a: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b="0"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60">
          <a:extLst>
            <a:ext uri="{FF2B5EF4-FFF2-40B4-BE49-F238E27FC236}">
              <a16:creationId xmlns:a16="http://schemas.microsoft.com/office/drawing/2014/main" id="{84D213E6-ABA7-DBB6-FCF8-AB1BD890486B}"/>
            </a:ext>
          </a:extLst>
        </p:cNvPr>
        <p:cNvGrpSpPr/>
        <p:nvPr/>
      </p:nvGrpSpPr>
      <p:grpSpPr>
        <a:xfrm>
          <a:off x="0" y="0"/>
          <a:ext cx="0" cy="0"/>
          <a:chOff x="0" y="0"/>
          <a:chExt cx="0" cy="0"/>
        </a:xfrm>
      </p:grpSpPr>
      <p:sp>
        <p:nvSpPr>
          <p:cNvPr id="4" name="Google Shape;456;p43">
            <a:extLst>
              <a:ext uri="{FF2B5EF4-FFF2-40B4-BE49-F238E27FC236}">
                <a16:creationId xmlns:a16="http://schemas.microsoft.com/office/drawing/2014/main" id="{9F3F01D6-B935-4F58-456C-23BCFF2B0B8A}"/>
              </a:ext>
            </a:extLst>
          </p:cNvPr>
          <p:cNvSpPr txBox="1">
            <a:spLocks/>
          </p:cNvSpPr>
          <p:nvPr/>
        </p:nvSpPr>
        <p:spPr>
          <a:xfrm>
            <a:off x="383891" y="1727133"/>
            <a:ext cx="8423927" cy="4555200"/>
          </a:xfrm>
          <a:prstGeom prst="rect">
            <a:avLst/>
          </a:prstGeom>
          <a:noFill/>
          <a:ln>
            <a:noFill/>
          </a:ln>
        </p:spPr>
        <p:txBody>
          <a:bodyPr spcFirstLastPara="1" vert="horz" wrap="square" lIns="91425" tIns="91425" rIns="91425" bIns="91425" rtlCol="0" anchor="t" anchorCtr="0">
            <a:normAutofit/>
          </a:bodyPr>
          <a:lstStyle>
            <a:lvl1pPr marL="457200" lvl="0" indent="-342900" algn="l" defTabSz="914400" rtl="0" eaLnBrk="1" latinLnBrk="0" hangingPunct="1">
              <a:lnSpc>
                <a:spcPct val="90000"/>
              </a:lnSpc>
              <a:spcBef>
                <a:spcPts val="0"/>
              </a:spcBef>
              <a:spcAft>
                <a:spcPts val="0"/>
              </a:spcAft>
              <a:buClr>
                <a:schemeClr val="dk1"/>
              </a:buClr>
              <a:buSzPts val="1800"/>
              <a:buFont typeface="Arial" panose="020B0604020202020204" pitchFamily="34" charset="0"/>
              <a:buChar char="●"/>
              <a:defRPr sz="2800" kern="1200">
                <a:solidFill>
                  <a:schemeClr val="tx1"/>
                </a:solidFill>
                <a:latin typeface="+mn-lt"/>
                <a:ea typeface="+mn-ea"/>
                <a:cs typeface="+mn-cs"/>
              </a:defRPr>
            </a:lvl1pPr>
            <a:lvl2pPr marL="914400" lvl="1"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400" kern="1200">
                <a:solidFill>
                  <a:schemeClr val="tx1"/>
                </a:solidFill>
                <a:latin typeface="+mn-lt"/>
                <a:ea typeface="+mn-ea"/>
                <a:cs typeface="+mn-cs"/>
              </a:defRPr>
            </a:lvl2pPr>
            <a:lvl3pPr marL="1371600" lvl="2"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2000" kern="1200">
                <a:solidFill>
                  <a:schemeClr val="tx1"/>
                </a:solidFill>
                <a:latin typeface="+mn-lt"/>
                <a:ea typeface="+mn-ea"/>
                <a:cs typeface="+mn-cs"/>
              </a:defRPr>
            </a:lvl3pPr>
            <a:lvl4pPr marL="1828800" lvl="3"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4pPr>
            <a:lvl5pPr marL="2286000" lvl="4"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5pPr>
            <a:lvl6pPr marL="2743200" lvl="5"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6pPr>
            <a:lvl7pPr marL="3200400" lvl="6"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7pPr>
            <a:lvl8pPr marL="3657600" lvl="7"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8pPr>
            <a:lvl9pPr marL="4114800" lvl="8" indent="-317500" algn="l" defTabSz="914400" rtl="0" eaLnBrk="1" latinLnBrk="0" hangingPunct="1">
              <a:lnSpc>
                <a:spcPct val="90000"/>
              </a:lnSpc>
              <a:spcBef>
                <a:spcPts val="0"/>
              </a:spcBef>
              <a:spcAft>
                <a:spcPts val="0"/>
              </a:spcAft>
              <a:buClr>
                <a:schemeClr val="dk1"/>
              </a:buClr>
              <a:buSzPts val="1400"/>
              <a:buFont typeface="Arial" panose="020B0604020202020204" pitchFamily="34" charset="0"/>
              <a:buChar char="■"/>
              <a:defRPr sz="1800" kern="1200">
                <a:solidFill>
                  <a:schemeClr val="tx1"/>
                </a:solidFill>
                <a:latin typeface="+mn-lt"/>
                <a:ea typeface="+mn-ea"/>
                <a:cs typeface="+mn-cs"/>
              </a:defRPr>
            </a:lvl9pPr>
          </a:lstStyle>
          <a:p>
            <a:pPr marL="0" indent="0" algn="just">
              <a:buClr>
                <a:srgbClr val="0D266D"/>
              </a:buClr>
              <a:buFont typeface="Arial" panose="020B0604020202020204" pitchFamily="34" charset="0"/>
              <a:buNone/>
            </a:pPr>
            <a:r>
              <a:rPr lang="fr-CA" sz="2600" dirty="0">
                <a:solidFill>
                  <a:srgbClr val="0D266D"/>
                </a:solidFill>
                <a:latin typeface="Arial" panose="020B0604020202020204" pitchFamily="34" charset="0"/>
                <a:cs typeface="Arial" panose="020B0604020202020204" pitchFamily="34" charset="0"/>
              </a:rPr>
              <a:t>Il est à noter que ce n’est pas en utilisant ces mots (</a:t>
            </a:r>
            <a:r>
              <a:rPr lang="fr-CA" sz="2600" i="1" dirty="0">
                <a:solidFill>
                  <a:srgbClr val="0D266D"/>
                </a:solidFill>
                <a:latin typeface="Arial" panose="020B0604020202020204" pitchFamily="34" charset="0"/>
                <a:cs typeface="Arial" panose="020B0604020202020204" pitchFamily="34" charset="0"/>
              </a:rPr>
              <a:t>obésité classe I </a:t>
            </a:r>
            <a:r>
              <a:rPr lang="fr-CA" sz="2600" dirty="0">
                <a:solidFill>
                  <a:srgbClr val="0D266D"/>
                </a:solidFill>
                <a:latin typeface="Arial" panose="020B0604020202020204" pitchFamily="34" charset="0"/>
                <a:cs typeface="Arial" panose="020B0604020202020204" pitchFamily="34" charset="0"/>
              </a:rPr>
              <a:t>ou </a:t>
            </a:r>
            <a:r>
              <a:rPr lang="fr-CA" sz="2600" i="1" dirty="0">
                <a:solidFill>
                  <a:srgbClr val="0D266D"/>
                </a:solidFill>
                <a:latin typeface="Arial" panose="020B0604020202020204" pitchFamily="34" charset="0"/>
                <a:cs typeface="Arial" panose="020B0604020202020204" pitchFamily="34" charset="0"/>
              </a:rPr>
              <a:t>obésité abdominale</a:t>
            </a:r>
            <a:r>
              <a:rPr lang="fr-CA" sz="2600" dirty="0">
                <a:solidFill>
                  <a:srgbClr val="0D266D"/>
                </a:solidFill>
                <a:latin typeface="Arial" panose="020B0604020202020204" pitchFamily="34" charset="0"/>
                <a:cs typeface="Arial" panose="020B0604020202020204" pitchFamily="34" charset="0"/>
              </a:rPr>
              <a:t>) que vous devriez aborder la question du poids avec votre cliente. En effet, il faudra utiliser une approche et une terminologie qui seront appropriées et non stigmatisantes. Ces notions seront vues dans un cours ultérieur.</a:t>
            </a:r>
          </a:p>
        </p:txBody>
      </p:sp>
    </p:spTree>
    <p:extLst>
      <p:ext uri="{BB962C8B-B14F-4D97-AF65-F5344CB8AC3E}">
        <p14:creationId xmlns:p14="http://schemas.microsoft.com/office/powerpoint/2010/main" val="18412999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75">
          <a:extLst>
            <a:ext uri="{FF2B5EF4-FFF2-40B4-BE49-F238E27FC236}">
              <a16:creationId xmlns:a16="http://schemas.microsoft.com/office/drawing/2014/main" id="{E9901D95-4524-8C75-3AE2-195EB3E53CF9}"/>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8D1388B3-D0FE-8E2D-A496-956758426E16}"/>
              </a:ext>
            </a:extLst>
          </p:cNvPr>
          <p:cNvSpPr>
            <a:spLocks noGrp="1"/>
          </p:cNvSpPr>
          <p:nvPr>
            <p:ph type="title"/>
          </p:nvPr>
        </p:nvSpPr>
        <p:spPr>
          <a:xfrm>
            <a:off x="3486150" y="365125"/>
            <a:ext cx="5029200" cy="4016375"/>
          </a:xfrm>
        </p:spPr>
        <p:txBody>
          <a:bodyPr>
            <a:normAutofit/>
          </a:bodyPr>
          <a:lstStyle/>
          <a:p>
            <a:r>
              <a:rPr lang="fr-CA" b="0" i="0" u="none" strike="noStrike" cap="none" dirty="0">
                <a:solidFill>
                  <a:srgbClr val="D60B41"/>
                </a:solidFill>
                <a:latin typeface="+mn-lt"/>
                <a:ea typeface="Play"/>
                <a:cs typeface="Play"/>
                <a:sym typeface="Play"/>
              </a:rPr>
              <a:t>Activité physique</a:t>
            </a:r>
            <a:br>
              <a:rPr lang="fr-CA" b="0" i="0" u="none" strike="noStrike" cap="none" dirty="0">
                <a:solidFill>
                  <a:srgbClr val="000000"/>
                </a:solidFill>
                <a:latin typeface="+mn-lt"/>
                <a:ea typeface="Arial"/>
                <a:cs typeface="Arial"/>
                <a:sym typeface="Arial"/>
              </a:rPr>
            </a:br>
            <a:endParaRPr lang="fr-CA" dirty="0">
              <a:latin typeface="+mn-lt"/>
            </a:endParaRPr>
          </a:p>
        </p:txBody>
      </p:sp>
    </p:spTree>
    <p:extLst>
      <p:ext uri="{BB962C8B-B14F-4D97-AF65-F5344CB8AC3E}">
        <p14:creationId xmlns:p14="http://schemas.microsoft.com/office/powerpoint/2010/main" val="19190932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7">
          <a:extLst>
            <a:ext uri="{FF2B5EF4-FFF2-40B4-BE49-F238E27FC236}">
              <a16:creationId xmlns:a16="http://schemas.microsoft.com/office/drawing/2014/main" id="{55C43105-2599-90E6-1EC9-85CBA38C1C58}"/>
            </a:ext>
          </a:extLst>
        </p:cNvPr>
        <p:cNvGrpSpPr/>
        <p:nvPr/>
      </p:nvGrpSpPr>
      <p:grpSpPr>
        <a:xfrm>
          <a:off x="0" y="0"/>
          <a:ext cx="0" cy="0"/>
          <a:chOff x="0" y="0"/>
          <a:chExt cx="0" cy="0"/>
        </a:xfrm>
      </p:grpSpPr>
      <p:sp>
        <p:nvSpPr>
          <p:cNvPr id="108" name="Google Shape;108;p6">
            <a:extLst>
              <a:ext uri="{FF2B5EF4-FFF2-40B4-BE49-F238E27FC236}">
                <a16:creationId xmlns:a16="http://schemas.microsoft.com/office/drawing/2014/main" id="{26189EB9-450E-81BB-747A-BE0087B62E9E}"/>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Prescription de l’exercice musculaire</a:t>
            </a:r>
            <a:endParaRPr dirty="0"/>
          </a:p>
        </p:txBody>
      </p:sp>
      <p:pic>
        <p:nvPicPr>
          <p:cNvPr id="110" name="Google Shape;110;p6" descr="Cœur avec battements avec un remplissage uni">
            <a:extLst>
              <a:ext uri="{FF2B5EF4-FFF2-40B4-BE49-F238E27FC236}">
                <a16:creationId xmlns:a16="http://schemas.microsoft.com/office/drawing/2014/main" id="{590B6C62-49EE-16CC-8AB1-85D10F4E68DE}"/>
              </a:ext>
            </a:extLst>
          </p:cNvPr>
          <p:cNvPicPr preferRelativeResize="0"/>
          <p:nvPr/>
        </p:nvPicPr>
        <p:blipFill rotWithShape="1">
          <a:blip r:embed="rId3">
            <a:alphaModFix/>
          </a:blip>
          <a:srcRect/>
          <a:stretch/>
        </p:blipFill>
        <p:spPr>
          <a:xfrm>
            <a:off x="395850" y="47395"/>
            <a:ext cx="1302589" cy="1302589"/>
          </a:xfrm>
          <a:prstGeom prst="rect">
            <a:avLst/>
          </a:prstGeom>
          <a:noFill/>
          <a:ln>
            <a:noFill/>
          </a:ln>
        </p:spPr>
      </p:pic>
      <p:sp>
        <p:nvSpPr>
          <p:cNvPr id="2" name="Google Shape;319;p27">
            <a:extLst>
              <a:ext uri="{FF2B5EF4-FFF2-40B4-BE49-F238E27FC236}">
                <a16:creationId xmlns:a16="http://schemas.microsoft.com/office/drawing/2014/main" id="{62779EBB-523C-CE30-28E7-BBFA95034360}"/>
              </a:ext>
            </a:extLst>
          </p:cNvPr>
          <p:cNvSpPr txBox="1"/>
          <p:nvPr/>
        </p:nvSpPr>
        <p:spPr>
          <a:xfrm>
            <a:off x="5436538" y="1580937"/>
            <a:ext cx="3623478" cy="34162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A" b="1" i="0" u="none" strike="noStrike" dirty="0">
                <a:solidFill>
                  <a:srgbClr val="0D266D"/>
                </a:solidFill>
                <a:latin typeface="Arial"/>
                <a:ea typeface="Arial"/>
                <a:cs typeface="Arial"/>
                <a:sym typeface="Arial"/>
              </a:rPr>
              <a:t>Vous venez de démontrer le programme d’entraînement cardiovasculaire à madame Fortin en vous basant sur les recommandations de son cardiologue. Tout s’est bien passé et elle se sent rassurée. </a:t>
            </a:r>
          </a:p>
          <a:p>
            <a:pPr marL="0" marR="0" lvl="0" indent="0" algn="l" rtl="0">
              <a:spcBef>
                <a:spcPts val="0"/>
              </a:spcBef>
              <a:spcAft>
                <a:spcPts val="0"/>
              </a:spcAft>
              <a:buNone/>
            </a:pPr>
            <a:endParaRPr lang="fr-CA" b="1" dirty="0">
              <a:solidFill>
                <a:srgbClr val="0D266D"/>
              </a:solidFill>
              <a:latin typeface="Arial"/>
              <a:ea typeface="Arial"/>
              <a:cs typeface="Arial"/>
              <a:sym typeface="Arial"/>
            </a:endParaRPr>
          </a:p>
          <a:p>
            <a:pPr marL="0" marR="0" lvl="0" indent="0" algn="l" rtl="0">
              <a:spcBef>
                <a:spcPts val="0"/>
              </a:spcBef>
              <a:spcAft>
                <a:spcPts val="0"/>
              </a:spcAft>
              <a:buNone/>
            </a:pPr>
            <a:r>
              <a:rPr lang="fr-CA" b="1" dirty="0">
                <a:solidFill>
                  <a:srgbClr val="0D266D"/>
                </a:solidFill>
                <a:latin typeface="Arial"/>
                <a:ea typeface="Arial"/>
                <a:cs typeface="Arial"/>
                <a:sym typeface="Arial"/>
              </a:rPr>
              <a:t>	</a:t>
            </a:r>
            <a:r>
              <a:rPr lang="fr-CA" b="1" i="0" u="none" strike="noStrike" dirty="0">
                <a:solidFill>
                  <a:srgbClr val="0D266D"/>
                </a:solidFill>
                <a:latin typeface="Arial"/>
                <a:ea typeface="Arial"/>
                <a:cs typeface="Arial"/>
                <a:sym typeface="Arial"/>
              </a:rPr>
              <a:t>Écoutez la vidéo et 	répondre à la 	question </a:t>
            </a:r>
            <a:r>
              <a:rPr lang="fr-CA" b="1" dirty="0">
                <a:solidFill>
                  <a:srgbClr val="0D266D"/>
                </a:solidFill>
                <a:latin typeface="Arial"/>
                <a:ea typeface="Arial"/>
                <a:cs typeface="Arial"/>
                <a:sym typeface="Arial"/>
              </a:rPr>
              <a:t>de la page 	</a:t>
            </a:r>
            <a:r>
              <a:rPr lang="fr-CA" b="1" i="0" u="none" strike="noStrike" dirty="0">
                <a:solidFill>
                  <a:srgbClr val="0D266D"/>
                </a:solidFill>
                <a:latin typeface="Arial"/>
                <a:ea typeface="Arial"/>
                <a:cs typeface="Arial"/>
                <a:sym typeface="Arial"/>
              </a:rPr>
              <a:t>suivante.</a:t>
            </a:r>
            <a:endParaRPr b="1" dirty="0">
              <a:solidFill>
                <a:srgbClr val="0D266D"/>
              </a:solidFill>
              <a:latin typeface="Arial"/>
              <a:ea typeface="Arial"/>
              <a:cs typeface="Arial"/>
              <a:sym typeface="Arial"/>
            </a:endParaRPr>
          </a:p>
        </p:txBody>
      </p:sp>
      <p:pic>
        <p:nvPicPr>
          <p:cNvPr id="5" name="Image 4">
            <a:extLst>
              <a:ext uri="{FF2B5EF4-FFF2-40B4-BE49-F238E27FC236}">
                <a16:creationId xmlns:a16="http://schemas.microsoft.com/office/drawing/2014/main" id="{E342ABE7-18CA-FD6A-5942-7CC0A6594706}"/>
              </a:ext>
            </a:extLst>
          </p:cNvPr>
          <p:cNvPicPr>
            <a:picLocks noChangeAspect="1"/>
          </p:cNvPicPr>
          <p:nvPr/>
        </p:nvPicPr>
        <p:blipFill>
          <a:blip r:embed="rId4"/>
          <a:stretch>
            <a:fillRect/>
          </a:stretch>
        </p:blipFill>
        <p:spPr>
          <a:xfrm>
            <a:off x="395850" y="1586082"/>
            <a:ext cx="4813138" cy="3609854"/>
          </a:xfrm>
          <a:prstGeom prst="rect">
            <a:avLst/>
          </a:prstGeom>
        </p:spPr>
      </p:pic>
      <p:sp>
        <p:nvSpPr>
          <p:cNvPr id="6" name="ZoneTexte 5">
            <a:extLst>
              <a:ext uri="{FF2B5EF4-FFF2-40B4-BE49-F238E27FC236}">
                <a16:creationId xmlns:a16="http://schemas.microsoft.com/office/drawing/2014/main" id="{B076D552-E266-FC67-12E0-747CEBBEBB9E}"/>
              </a:ext>
            </a:extLst>
          </p:cNvPr>
          <p:cNvSpPr txBox="1"/>
          <p:nvPr/>
        </p:nvSpPr>
        <p:spPr>
          <a:xfrm>
            <a:off x="5185463" y="5349238"/>
            <a:ext cx="3958537" cy="1200329"/>
          </a:xfrm>
          <a:prstGeom prst="rect">
            <a:avLst/>
          </a:prstGeom>
          <a:noFill/>
        </p:spPr>
        <p:txBody>
          <a:bodyPr wrap="square">
            <a:spAutoFit/>
          </a:bodyPr>
          <a:lstStyle/>
          <a:p>
            <a:r>
              <a:rPr lang="fr-FR" dirty="0">
                <a:solidFill>
                  <a:srgbClr val="0D266D"/>
                </a:solidFill>
                <a:latin typeface="Arial" panose="020B0604020202020204" pitchFamily="34" charset="0"/>
                <a:cs typeface="Arial" panose="020B0604020202020204" pitchFamily="34" charset="0"/>
                <a:hlinkClick r:id="rId5"/>
              </a:rPr>
              <a:t>https://uqac.ca.panopto.com/Panopto/Pages/Viewer.aspx?id=de65b438-3970-4e54-b982-b29e00e93a51</a:t>
            </a:r>
            <a:endParaRPr lang="fr-FR" dirty="0">
              <a:solidFill>
                <a:srgbClr val="0D266D"/>
              </a:solidFill>
              <a:latin typeface="Arial" panose="020B0604020202020204" pitchFamily="34" charset="0"/>
              <a:cs typeface="Arial" panose="020B0604020202020204" pitchFamily="34" charset="0"/>
            </a:endParaRPr>
          </a:p>
          <a:p>
            <a:endParaRPr lang="fr-FR"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56157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22">
          <a:extLst>
            <a:ext uri="{FF2B5EF4-FFF2-40B4-BE49-F238E27FC236}">
              <a16:creationId xmlns:a16="http://schemas.microsoft.com/office/drawing/2014/main" id="{1EA37DC0-64D7-D87B-7EFC-AE2F719FD74E}"/>
            </a:ext>
          </a:extLst>
        </p:cNvPr>
        <p:cNvGrpSpPr/>
        <p:nvPr/>
      </p:nvGrpSpPr>
      <p:grpSpPr>
        <a:xfrm>
          <a:off x="0" y="0"/>
          <a:ext cx="0" cy="0"/>
          <a:chOff x="0" y="0"/>
          <a:chExt cx="0" cy="0"/>
        </a:xfrm>
      </p:grpSpPr>
      <p:sp>
        <p:nvSpPr>
          <p:cNvPr id="223" name="Google Shape;223;p21">
            <a:extLst>
              <a:ext uri="{FF2B5EF4-FFF2-40B4-BE49-F238E27FC236}">
                <a16:creationId xmlns:a16="http://schemas.microsoft.com/office/drawing/2014/main" id="{9A81133B-0C02-2C5A-73B4-51AAF808D8F1}"/>
              </a:ext>
            </a:extLst>
          </p:cNvPr>
          <p:cNvSpPr txBox="1">
            <a:spLocks noGrp="1"/>
          </p:cNvSpPr>
          <p:nvPr>
            <p:ph type="title"/>
          </p:nvPr>
        </p:nvSpPr>
        <p:spPr>
          <a:xfrm>
            <a:off x="1766655" y="363757"/>
            <a:ext cx="6967769" cy="60957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Prescription de l’exercice musculaire</a:t>
            </a:r>
            <a:endParaRPr dirty="0"/>
          </a:p>
        </p:txBody>
      </p:sp>
      <p:sp>
        <p:nvSpPr>
          <p:cNvPr id="226" name="Google Shape;226;p21">
            <a:extLst>
              <a:ext uri="{FF2B5EF4-FFF2-40B4-BE49-F238E27FC236}">
                <a16:creationId xmlns:a16="http://schemas.microsoft.com/office/drawing/2014/main" id="{02A6E509-EFFD-7603-8904-C231DC060D07}"/>
              </a:ext>
            </a:extLst>
          </p:cNvPr>
          <p:cNvSpPr txBox="1"/>
          <p:nvPr/>
        </p:nvSpPr>
        <p:spPr>
          <a:xfrm>
            <a:off x="357188" y="1377161"/>
            <a:ext cx="8429624" cy="502441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À ce stade, sélectionnez l’intervention appropriée </a:t>
            </a:r>
            <a:r>
              <a:rPr lang="fr-CA" sz="2400" b="1" dirty="0">
                <a:solidFill>
                  <a:srgbClr val="0D266D"/>
                </a:solidFill>
                <a:latin typeface="Arial" panose="020B0604020202020204" pitchFamily="34" charset="0"/>
                <a:cs typeface="Arial" panose="020B0604020202020204" pitchFamily="34" charset="0"/>
              </a:rPr>
              <a:t>pour</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 madame Fortin.</a:t>
            </a:r>
            <a:endParaRPr sz="14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1200"/>
              </a:spcBef>
              <a:spcAft>
                <a:spcPts val="0"/>
              </a:spcAft>
              <a:buClr>
                <a:srgbClr val="000000"/>
              </a:buClr>
              <a:buSzPts val="1800"/>
              <a:buFont typeface="Arial"/>
              <a:buNone/>
            </a:pPr>
            <a:r>
              <a:rPr lang="fr-CA" sz="1750" b="1" i="0" u="none" strike="noStrike" cap="none" dirty="0">
                <a:solidFill>
                  <a:srgbClr val="0D266D"/>
                </a:solidFill>
                <a:latin typeface="Arial" panose="020B0604020202020204" pitchFamily="34" charset="0"/>
                <a:ea typeface="Arial"/>
                <a:cs typeface="Arial" panose="020B0604020202020204" pitchFamily="34" charset="0"/>
                <a:sym typeface="Arial"/>
              </a:rPr>
              <a:t>1)</a:t>
            </a:r>
            <a:r>
              <a:rPr lang="fr-CA" sz="1750" b="0" i="0" u="none" strike="noStrike" cap="none" dirty="0">
                <a:solidFill>
                  <a:srgbClr val="0D266D"/>
                </a:solidFill>
                <a:latin typeface="Arial" panose="020B0604020202020204" pitchFamily="34" charset="0"/>
                <a:ea typeface="Arial"/>
                <a:cs typeface="Arial" panose="020B0604020202020204" pitchFamily="34" charset="0"/>
                <a:sym typeface="Arial"/>
              </a:rPr>
              <a:t> Avec plaisir Madame Fortin! Je vais vous préparer un programme comprenant 8 à 10 exercices musculaires, et ce, pour l’ensemble de votre corps. Nous utiliserons principalement des poids libres. </a:t>
            </a:r>
            <a:r>
              <a:rPr lang="fr-CA" sz="1750" dirty="0">
                <a:solidFill>
                  <a:srgbClr val="0D266D"/>
                </a:solidFill>
                <a:latin typeface="Arial" panose="020B0604020202020204" pitchFamily="34" charset="0"/>
                <a:ea typeface="Arial"/>
                <a:cs typeface="Arial" panose="020B0604020202020204" pitchFamily="34" charset="0"/>
                <a:sym typeface="Arial"/>
              </a:rPr>
              <a:t>D</a:t>
            </a:r>
            <a:r>
              <a:rPr lang="fr-CA" sz="1750" b="0" i="0" u="none" strike="noStrike" cap="none" dirty="0">
                <a:solidFill>
                  <a:srgbClr val="0D266D"/>
                </a:solidFill>
                <a:latin typeface="Arial" panose="020B0604020202020204" pitchFamily="34" charset="0"/>
                <a:ea typeface="Arial"/>
                <a:cs typeface="Arial" panose="020B0604020202020204" pitchFamily="34" charset="0"/>
                <a:sym typeface="Arial"/>
              </a:rPr>
              <a:t>e cette manière, vous pourrez </a:t>
            </a:r>
            <a:r>
              <a:rPr lang="fr-CA" sz="1750" dirty="0">
                <a:solidFill>
                  <a:srgbClr val="0D266D"/>
                </a:solidFill>
                <a:latin typeface="Arial" panose="020B0604020202020204" pitchFamily="34" charset="0"/>
                <a:ea typeface="Arial"/>
                <a:cs typeface="Arial" panose="020B0604020202020204" pitchFamily="34" charset="0"/>
                <a:sym typeface="Arial"/>
              </a:rPr>
              <a:t>réaliser</a:t>
            </a:r>
            <a:r>
              <a:rPr lang="fr-CA" sz="1750" b="0" i="0" u="none" strike="noStrike" cap="none" dirty="0">
                <a:solidFill>
                  <a:srgbClr val="0D266D"/>
                </a:solidFill>
                <a:latin typeface="Arial" panose="020B0604020202020204" pitchFamily="34" charset="0"/>
                <a:ea typeface="Arial"/>
                <a:cs typeface="Arial" panose="020B0604020202020204" pitchFamily="34" charset="0"/>
                <a:sym typeface="Arial"/>
              </a:rPr>
              <a:t> vos exercices à la maison. </a:t>
            </a:r>
            <a:endParaRPr sz="175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endParaRPr sz="1750" b="1"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r>
              <a:rPr lang="fr-CA" sz="1750" b="1" i="0" u="none" strike="noStrike" cap="none" dirty="0">
                <a:solidFill>
                  <a:srgbClr val="0D266D"/>
                </a:solidFill>
                <a:latin typeface="Arial" panose="020B0604020202020204" pitchFamily="34" charset="0"/>
                <a:ea typeface="Arial"/>
                <a:cs typeface="Arial" panose="020B0604020202020204" pitchFamily="34" charset="0"/>
                <a:sym typeface="Arial"/>
              </a:rPr>
              <a:t>2)</a:t>
            </a:r>
            <a:r>
              <a:rPr lang="fr-CA" sz="1750" b="0" i="0" u="none" strike="noStrike" cap="none" dirty="0">
                <a:solidFill>
                  <a:srgbClr val="0D266D"/>
                </a:solidFill>
                <a:latin typeface="Arial" panose="020B0604020202020204" pitchFamily="34" charset="0"/>
                <a:ea typeface="Arial"/>
                <a:cs typeface="Arial" panose="020B0604020202020204" pitchFamily="34" charset="0"/>
                <a:sym typeface="Arial"/>
              </a:rPr>
              <a:t> Avec plaisir Madame Fortin! Cependant, avec la sternotomie que vous avez eue, vous ne pourrez plus jamais faire d’exercices musculaires avec le haut de votre corps. Je vous donnerai quelques exercices que vous pourrez réaliser avec vos jambes.</a:t>
            </a:r>
            <a:endParaRPr sz="175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endParaRPr sz="175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1800"/>
              <a:buFont typeface="Arial"/>
              <a:buNone/>
            </a:pPr>
            <a:r>
              <a:rPr lang="fr-CA" sz="1750" b="1" i="0" u="none" strike="noStrike" cap="none" dirty="0">
                <a:solidFill>
                  <a:srgbClr val="0D266D"/>
                </a:solidFill>
                <a:highlight>
                  <a:srgbClr val="C0C0C0"/>
                </a:highlight>
                <a:latin typeface="Arial" panose="020B0604020202020204" pitchFamily="34" charset="0"/>
                <a:ea typeface="Arial"/>
                <a:cs typeface="Arial" panose="020B0604020202020204" pitchFamily="34" charset="0"/>
                <a:sym typeface="Arial"/>
              </a:rPr>
              <a:t>3)</a:t>
            </a:r>
            <a:r>
              <a:rPr lang="fr-CA" sz="1750" b="0" i="0" u="none" strike="noStrike" cap="none" dirty="0">
                <a:solidFill>
                  <a:srgbClr val="0D266D"/>
                </a:solidFill>
                <a:highlight>
                  <a:srgbClr val="C0C0C0"/>
                </a:highlight>
                <a:latin typeface="Arial" panose="020B0604020202020204" pitchFamily="34" charset="0"/>
                <a:ea typeface="Arial"/>
                <a:cs typeface="Arial" panose="020B0604020202020204" pitchFamily="34" charset="0"/>
                <a:sym typeface="Arial"/>
              </a:rPr>
              <a:t> Avec plaisir Madame Fortin! Cependant, étant donn</a:t>
            </a:r>
            <a:r>
              <a:rPr lang="fr-CA" sz="1750" dirty="0">
                <a:solidFill>
                  <a:srgbClr val="0D266D"/>
                </a:solidFill>
                <a:highlight>
                  <a:srgbClr val="C0C0C0"/>
                </a:highlight>
                <a:latin typeface="Arial" panose="020B0604020202020204" pitchFamily="34" charset="0"/>
                <a:ea typeface="Arial"/>
                <a:cs typeface="Arial" panose="020B0604020202020204" pitchFamily="34" charset="0"/>
                <a:sym typeface="Arial"/>
              </a:rPr>
              <a:t>é que vous avez eu une sternotomie, certaines précautions doivent être prises durant les 6 à 12 semaines suivant l’intervention chirurgicale. Si vous êtes d’accord, je vais parler avec votre médecin pour voir ce que nous pouvons faire étant donné que vous avez eu votre chirurgie il y a 10 semaines seulement.</a:t>
            </a:r>
            <a:r>
              <a:rPr lang="fr-CA" sz="1750" b="0" i="0" u="none" strike="noStrike" cap="none" dirty="0">
                <a:solidFill>
                  <a:srgbClr val="0D266D"/>
                </a:solidFill>
                <a:highlight>
                  <a:srgbClr val="C0C0C0"/>
                </a:highlight>
                <a:latin typeface="Arial" panose="020B0604020202020204" pitchFamily="34" charset="0"/>
                <a:ea typeface="Arial"/>
                <a:cs typeface="Arial" panose="020B0604020202020204" pitchFamily="34" charset="0"/>
                <a:sym typeface="Arial"/>
              </a:rPr>
              <a:t> </a:t>
            </a:r>
            <a:endParaRPr sz="1750" b="0" i="0" u="none" strike="noStrike" cap="none" dirty="0">
              <a:solidFill>
                <a:srgbClr val="0D266D"/>
              </a:solidFill>
              <a:highlight>
                <a:srgbClr val="C0C0C0"/>
              </a:highlight>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5635412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49"/>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dirty="0"/>
              <a:t>Rétroaction</a:t>
            </a:r>
            <a:endParaRPr sz="3020" dirty="0"/>
          </a:p>
        </p:txBody>
      </p:sp>
      <p:sp>
        <p:nvSpPr>
          <p:cNvPr id="531" name="Google Shape;531;p49"/>
          <p:cNvSpPr txBox="1">
            <a:spLocks noGrp="1"/>
          </p:cNvSpPr>
          <p:nvPr>
            <p:ph type="body" idx="1"/>
          </p:nvPr>
        </p:nvSpPr>
        <p:spPr>
          <a:xfrm>
            <a:off x="223520" y="1345643"/>
            <a:ext cx="8686800" cy="3191354"/>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600" dirty="0">
                <a:solidFill>
                  <a:srgbClr val="0D266D"/>
                </a:solidFill>
                <a:latin typeface="Arial" panose="020B0604020202020204" pitchFamily="34" charset="0"/>
                <a:cs typeface="Arial" panose="020B0604020202020204" pitchFamily="34" charset="0"/>
              </a:rPr>
              <a:t>Après une sternotomie, certaines précautions doivent être prises pour prévenir les blessures sternales. Les personnes doivent éviter de tirer, de pousser ou de soulever des charges de plus de 5 kg (10 livres)(de </a:t>
            </a:r>
            <a:r>
              <a:rPr lang="fr-CA" sz="1600" dirty="0" err="1">
                <a:solidFill>
                  <a:srgbClr val="0D266D"/>
                </a:solidFill>
                <a:latin typeface="Arial" panose="020B0604020202020204" pitchFamily="34" charset="0"/>
                <a:cs typeface="Arial" panose="020B0604020202020204" pitchFamily="34" charset="0"/>
              </a:rPr>
              <a:t>Waard</a:t>
            </a:r>
            <a:r>
              <a:rPr lang="fr-CA" sz="1600" dirty="0">
                <a:solidFill>
                  <a:srgbClr val="0D266D"/>
                </a:solidFill>
                <a:latin typeface="Arial" panose="020B0604020202020204" pitchFamily="34" charset="0"/>
                <a:cs typeface="Arial" panose="020B0604020202020204" pitchFamily="34" charset="0"/>
              </a:rPr>
              <a:t> D. et al., 2021). Ils doivent aussi éviter les mises en charge des bras et les rotations du haut du corps, et ce, durant les 6 à 12 semaines suivant l’intervention chirurgicale (de </a:t>
            </a:r>
            <a:r>
              <a:rPr lang="fr-CA" sz="1600" dirty="0" err="1">
                <a:solidFill>
                  <a:srgbClr val="0D266D"/>
                </a:solidFill>
                <a:latin typeface="Arial" panose="020B0604020202020204" pitchFamily="34" charset="0"/>
                <a:cs typeface="Arial" panose="020B0604020202020204" pitchFamily="34" charset="0"/>
              </a:rPr>
              <a:t>Waard</a:t>
            </a:r>
            <a:r>
              <a:rPr lang="fr-CA" sz="1600" dirty="0">
                <a:solidFill>
                  <a:srgbClr val="0D266D"/>
                </a:solidFill>
                <a:latin typeface="Arial" panose="020B0604020202020204" pitchFamily="34" charset="0"/>
                <a:cs typeface="Arial" panose="020B0604020202020204" pitchFamily="34" charset="0"/>
              </a:rPr>
              <a:t> D. et al., 2021). Certains sports comme le golf ou la nage sont également à éviter (de </a:t>
            </a:r>
            <a:r>
              <a:rPr lang="fr-CA" sz="1600" dirty="0" err="1">
                <a:solidFill>
                  <a:srgbClr val="0D266D"/>
                </a:solidFill>
                <a:latin typeface="Arial" panose="020B0604020202020204" pitchFamily="34" charset="0"/>
                <a:cs typeface="Arial" panose="020B0604020202020204" pitchFamily="34" charset="0"/>
              </a:rPr>
              <a:t>Waard</a:t>
            </a:r>
            <a:r>
              <a:rPr lang="fr-CA" sz="1600" dirty="0">
                <a:solidFill>
                  <a:srgbClr val="0D266D"/>
                </a:solidFill>
                <a:latin typeface="Arial" panose="020B0604020202020204" pitchFamily="34" charset="0"/>
                <a:cs typeface="Arial" panose="020B0604020202020204" pitchFamily="34" charset="0"/>
              </a:rPr>
              <a:t> D. et al., 2021). Il est aussi préférable d’obtenir l’accord du médecin avant de proposer un programme d’entraînement qui sollicite le haut du corps lorsque la personne a eu une sternotomie. La reprise des activités se fera donc au rythme de chaque personne et on devra s’assurer de l’absence de douleur à la poitrine ou au site d’incision lors de l’activité physique (de </a:t>
            </a:r>
            <a:r>
              <a:rPr lang="fr-CA" sz="1600" dirty="0" err="1">
                <a:solidFill>
                  <a:srgbClr val="0D266D"/>
                </a:solidFill>
                <a:latin typeface="Arial" panose="020B0604020202020204" pitchFamily="34" charset="0"/>
                <a:cs typeface="Arial" panose="020B0604020202020204" pitchFamily="34" charset="0"/>
              </a:rPr>
              <a:t>Waard</a:t>
            </a:r>
            <a:r>
              <a:rPr lang="fr-CA" sz="1600" dirty="0">
                <a:solidFill>
                  <a:srgbClr val="0D266D"/>
                </a:solidFill>
                <a:latin typeface="Arial" panose="020B0604020202020204" pitchFamily="34" charset="0"/>
                <a:cs typeface="Arial" panose="020B0604020202020204" pitchFamily="34" charset="0"/>
              </a:rPr>
              <a:t> D. et al., 2021). </a:t>
            </a:r>
          </a:p>
          <a:p>
            <a:pPr marL="0" lvl="0" indent="0" algn="just" rtl="0">
              <a:lnSpc>
                <a:spcPct val="90000"/>
              </a:lnSpc>
              <a:spcBef>
                <a:spcPts val="0"/>
              </a:spcBef>
              <a:spcAft>
                <a:spcPts val="0"/>
              </a:spcAft>
              <a:buClr>
                <a:srgbClr val="0D266D"/>
              </a:buClr>
              <a:buSzPts val="1800"/>
              <a:buNone/>
            </a:pPr>
            <a:endParaRPr lang="fr-CA"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600" dirty="0">
                <a:solidFill>
                  <a:srgbClr val="0D266D"/>
                </a:solidFill>
                <a:latin typeface="Arial" panose="020B0604020202020204" pitchFamily="34" charset="0"/>
                <a:cs typeface="Arial" panose="020B0604020202020204" pitchFamily="34" charset="0"/>
              </a:rPr>
              <a:t>Certaines stratégies comme « Gardez vos mouvements dans le cylindre » encouragent la mobilité de manière sécuritaire après une chirurgie cardiaque (de </a:t>
            </a:r>
            <a:r>
              <a:rPr lang="fr-CA" sz="1600" dirty="0" err="1">
                <a:solidFill>
                  <a:srgbClr val="0D266D"/>
                </a:solidFill>
                <a:latin typeface="Arial" panose="020B0604020202020204" pitchFamily="34" charset="0"/>
                <a:cs typeface="Arial" panose="020B0604020202020204" pitchFamily="34" charset="0"/>
              </a:rPr>
              <a:t>Waard</a:t>
            </a:r>
            <a:r>
              <a:rPr lang="fr-CA" sz="1600" dirty="0">
                <a:solidFill>
                  <a:srgbClr val="0D266D"/>
                </a:solidFill>
                <a:latin typeface="Arial" panose="020B0604020202020204" pitchFamily="34" charset="0"/>
                <a:cs typeface="Arial" panose="020B0604020202020204" pitchFamily="34" charset="0"/>
              </a:rPr>
              <a:t> D. et al., 2021; Adams J. et al., 2016). Avec cette technique, il est recommandé de laisser le haut des bras près du corps comme si nous étions dans un cylindre (se référer à la figure). Cela permet d’éviter le stress excessif sur le sternum pendant les mouvements de mise en charge. </a:t>
            </a:r>
            <a:endParaRPr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60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600" dirty="0">
              <a:solidFill>
                <a:srgbClr val="0D266D"/>
              </a:solidFill>
              <a:latin typeface="Arial" panose="020B0604020202020204" pitchFamily="34" charset="0"/>
              <a:cs typeface="Arial" panose="020B0604020202020204" pitchFamily="34" charset="0"/>
            </a:endParaRPr>
          </a:p>
        </p:txBody>
      </p:sp>
      <p:pic>
        <p:nvPicPr>
          <p:cNvPr id="4" name="Image 3">
            <a:extLst>
              <a:ext uri="{FF2B5EF4-FFF2-40B4-BE49-F238E27FC236}">
                <a16:creationId xmlns:a16="http://schemas.microsoft.com/office/drawing/2014/main" id="{1D33FAC7-5482-F55F-D1FF-890B124CC05C}"/>
              </a:ext>
            </a:extLst>
          </p:cNvPr>
          <p:cNvPicPr>
            <a:picLocks noChangeAspect="1"/>
          </p:cNvPicPr>
          <p:nvPr/>
        </p:nvPicPr>
        <p:blipFill>
          <a:blip r:embed="rId3"/>
          <a:stretch>
            <a:fillRect/>
          </a:stretch>
        </p:blipFill>
        <p:spPr>
          <a:xfrm>
            <a:off x="3092680" y="5043056"/>
            <a:ext cx="2958639" cy="1664235"/>
          </a:xfrm>
          <a:prstGeom prst="rect">
            <a:avLst/>
          </a:prstGeom>
          <a:ln>
            <a:solidFill>
              <a:schemeClr val="tx1"/>
            </a:solid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22">
          <a:extLst>
            <a:ext uri="{FF2B5EF4-FFF2-40B4-BE49-F238E27FC236}">
              <a16:creationId xmlns:a16="http://schemas.microsoft.com/office/drawing/2014/main" id="{779C8E3F-98F9-C566-5533-2EDC794EBF1C}"/>
            </a:ext>
          </a:extLst>
        </p:cNvPr>
        <p:cNvGrpSpPr/>
        <p:nvPr/>
      </p:nvGrpSpPr>
      <p:grpSpPr>
        <a:xfrm>
          <a:off x="0" y="0"/>
          <a:ext cx="0" cy="0"/>
          <a:chOff x="0" y="0"/>
          <a:chExt cx="0" cy="0"/>
        </a:xfrm>
      </p:grpSpPr>
      <p:sp>
        <p:nvSpPr>
          <p:cNvPr id="223" name="Google Shape;223;p21">
            <a:extLst>
              <a:ext uri="{FF2B5EF4-FFF2-40B4-BE49-F238E27FC236}">
                <a16:creationId xmlns:a16="http://schemas.microsoft.com/office/drawing/2014/main" id="{19624033-4D1D-8B37-7A39-26FD6D12873D}"/>
              </a:ext>
            </a:extLst>
          </p:cNvPr>
          <p:cNvSpPr txBox="1">
            <a:spLocks noGrp="1"/>
          </p:cNvSpPr>
          <p:nvPr>
            <p:ph type="title"/>
          </p:nvPr>
        </p:nvSpPr>
        <p:spPr>
          <a:xfrm>
            <a:off x="1766655" y="363757"/>
            <a:ext cx="6967769" cy="60957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Autres précautions à prendre</a:t>
            </a:r>
            <a:endParaRPr dirty="0"/>
          </a:p>
        </p:txBody>
      </p:sp>
      <p:sp>
        <p:nvSpPr>
          <p:cNvPr id="226" name="Google Shape;226;p21">
            <a:extLst>
              <a:ext uri="{FF2B5EF4-FFF2-40B4-BE49-F238E27FC236}">
                <a16:creationId xmlns:a16="http://schemas.microsoft.com/office/drawing/2014/main" id="{CD19ABE2-2EC0-EDAA-EED3-6390ECAE9FAF}"/>
              </a:ext>
            </a:extLst>
          </p:cNvPr>
          <p:cNvSpPr txBox="1"/>
          <p:nvPr/>
        </p:nvSpPr>
        <p:spPr>
          <a:xfrm>
            <a:off x="357188" y="1610841"/>
            <a:ext cx="8429624" cy="230828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Afin que l’entraînement se passe de manière sécuritaire, vous avez révisé les précautions à prendre avec une personne qui a eu un pontage aortocoronarien. </a:t>
            </a:r>
          </a:p>
          <a:p>
            <a:pPr marL="0" marR="0" lvl="0" indent="0" rtl="0">
              <a:lnSpc>
                <a:spcPct val="100000"/>
              </a:lnSpc>
              <a:spcBef>
                <a:spcPts val="0"/>
              </a:spcBef>
              <a:spcAft>
                <a:spcPts val="0"/>
              </a:spcAft>
              <a:buClr>
                <a:srgbClr val="000000"/>
              </a:buClr>
              <a:buSzPts val="2400"/>
              <a:buFont typeface="Arial"/>
              <a:buNone/>
            </a:pPr>
            <a:endParaRPr lang="fr-CA" sz="2400" b="1" dirty="0">
              <a:solidFill>
                <a:srgbClr val="0D266D"/>
              </a:solidFill>
              <a:latin typeface="Arial" panose="020B0604020202020204" pitchFamily="34" charset="0"/>
              <a:ea typeface="Arial"/>
              <a:cs typeface="Arial" panose="020B0604020202020204" pitchFamily="34" charset="0"/>
              <a:sym typeface="Arial"/>
            </a:endParaRPr>
          </a:p>
          <a:p>
            <a:pPr marL="0" marR="0" lvl="0" indent="0" rtl="0">
              <a:lnSpc>
                <a:spcPct val="100000"/>
              </a:lnSpc>
              <a:spcBef>
                <a:spcPts val="0"/>
              </a:spcBef>
              <a:spcAft>
                <a:spcPts val="0"/>
              </a:spcAft>
              <a:buClr>
                <a:srgbClr val="000000"/>
              </a:buClr>
              <a:buSzPts val="2400"/>
              <a:buFont typeface="Arial"/>
              <a:buNone/>
            </a:pPr>
            <a:r>
              <a:rPr lang="fr-CA" sz="2400" b="1" dirty="0">
                <a:solidFill>
                  <a:srgbClr val="0D266D"/>
                </a:solidFill>
                <a:latin typeface="Arial" panose="020B0604020202020204" pitchFamily="34" charset="0"/>
                <a:ea typeface="Arial"/>
                <a:cs typeface="Arial" panose="020B0604020202020204" pitchFamily="34" charset="0"/>
                <a:sym typeface="Arial"/>
              </a:rPr>
              <a:t>Sur une feuille, i</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dentifier au moins cinq de ces précautions.</a:t>
            </a:r>
            <a:endParaRPr sz="1750" b="0" i="0" u="none" strike="noStrike" cap="none" dirty="0">
              <a:solidFill>
                <a:srgbClr val="000000"/>
              </a:solidFill>
              <a:latin typeface="Arial" panose="020B0604020202020204" pitchFamily="34" charset="0"/>
              <a:ea typeface="Arial"/>
              <a:cs typeface="Arial" panose="020B0604020202020204" pitchFamily="34" charset="0"/>
              <a:sym typeface="Arial"/>
            </a:endParaRPr>
          </a:p>
        </p:txBody>
      </p:sp>
      <p:pic>
        <p:nvPicPr>
          <p:cNvPr id="2" name="Graphique 1">
            <a:extLst>
              <a:ext uri="{FF2B5EF4-FFF2-40B4-BE49-F238E27FC236}">
                <a16:creationId xmlns:a16="http://schemas.microsoft.com/office/drawing/2014/main" id="{251AEBE9-062D-AFC7-F39C-096AA8A0F3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41267" y="3405881"/>
            <a:ext cx="3731765" cy="3459263"/>
          </a:xfrm>
          <a:prstGeom prst="rect">
            <a:avLst/>
          </a:prstGeom>
        </p:spPr>
      </p:pic>
    </p:spTree>
    <p:extLst>
      <p:ext uri="{BB962C8B-B14F-4D97-AF65-F5344CB8AC3E}">
        <p14:creationId xmlns:p14="http://schemas.microsoft.com/office/powerpoint/2010/main" val="305227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noFill/>
          <a:ln>
            <a:noFill/>
          </a:ln>
        </p:spPr>
        <p:txBody>
          <a:bodyPr spcFirstLastPara="1" wrap="square" lIns="91425" tIns="45700" rIns="91425" bIns="45700" anchor="ctr" anchorCtr="0">
            <a:noAutofit/>
          </a:bodyPr>
          <a:lstStyle/>
          <a:p>
            <a:pPr lvl="0"/>
            <a:r>
              <a:rPr lang="fr-CA" dirty="0"/>
              <a:t>Consignes d’utilisation</a:t>
            </a:r>
          </a:p>
        </p:txBody>
      </p:sp>
      <p:sp>
        <p:nvSpPr>
          <p:cNvPr id="87" name="Google Shape;87;p3"/>
          <p:cNvSpPr txBox="1"/>
          <p:nvPr/>
        </p:nvSpPr>
        <p:spPr>
          <a:xfrm>
            <a:off x="592854" y="1832600"/>
            <a:ext cx="8098970" cy="3857426"/>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Cliquer sur les flèches en haut à droite pour mettre en mode « plein écran ».</a:t>
            </a:r>
            <a:endParaRPr sz="1700" b="0" i="0" u="none" strike="noStrike" cap="none" dirty="0">
              <a:solidFill>
                <a:srgbClr val="000000"/>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Par la suite, utiliser les flèches pour changer de page.</a:t>
            </a:r>
            <a:endParaRPr sz="1700" b="0" i="0" u="none" strike="noStrike" cap="none" dirty="0">
              <a:solidFill>
                <a:srgbClr val="000000"/>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À la fin du document, cliquer sur les flèches « réduire » en haut à droite.  </a:t>
            </a:r>
            <a:endParaRPr sz="1700" b="0" i="0" u="none" strike="noStrike" cap="none" dirty="0">
              <a:solidFill>
                <a:srgbClr val="0D266D"/>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Répondre aux différentes questions </a:t>
            </a:r>
            <a:r>
              <a:rPr lang="fr-CA" sz="1700" b="0" i="0" u="sng" strike="noStrike" cap="none" dirty="0">
                <a:solidFill>
                  <a:srgbClr val="0D266D"/>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du mieux que vous le pouvez</a:t>
            </a:r>
            <a:r>
              <a:rPr lang="fr-CA" sz="1700" b="0" i="0" u="none" strike="noStrike" cap="none" dirty="0">
                <a:solidFill>
                  <a:srgbClr val="0D266D"/>
                </a:solidFill>
                <a:latin typeface="Arial"/>
                <a:ea typeface="Arial"/>
                <a:cs typeface="Arial"/>
                <a:sym typeface="Arial"/>
              </a:rPr>
              <a:t>.</a:t>
            </a:r>
            <a:endParaRPr sz="1700" b="0" i="0" u="none" strike="noStrike" cap="none" dirty="0">
              <a:solidFill>
                <a:srgbClr val="0D266D"/>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Vous pouvez utiliser vos notes de cours et vos références pour répondre aux différentes questions.</a:t>
            </a:r>
            <a:endParaRPr sz="1700" b="0" i="0" u="none" strike="noStrike" cap="none" dirty="0">
              <a:solidFill>
                <a:srgbClr val="000000"/>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Vous aurez besoin de feuilles et d’un crayon.</a:t>
            </a:r>
            <a:endParaRPr sz="1700" b="0" i="0" u="none" strike="noStrike" cap="none" dirty="0">
              <a:solidFill>
                <a:srgbClr val="0D266D"/>
              </a:solidFill>
              <a:latin typeface="Arial"/>
              <a:ea typeface="Arial"/>
              <a:cs typeface="Arial"/>
              <a:sym typeface="Arial"/>
            </a:endParaRPr>
          </a:p>
          <a:p>
            <a:pPr marL="285750" marR="0" lvl="0" indent="-285750" algn="just" rtl="0">
              <a:lnSpc>
                <a:spcPct val="100000"/>
              </a:lnSpc>
              <a:spcBef>
                <a:spcPts val="1000"/>
              </a:spcBef>
              <a:spcAft>
                <a:spcPts val="0"/>
              </a:spcAft>
              <a:buClr>
                <a:srgbClr val="0D266D"/>
              </a:buClr>
              <a:buSzPts val="1800"/>
              <a:buFont typeface="Arial"/>
              <a:buChar char="•"/>
            </a:pPr>
            <a:r>
              <a:rPr lang="fr-CA" sz="1700" b="0" i="0" u="none" strike="noStrike" cap="none" dirty="0">
                <a:solidFill>
                  <a:srgbClr val="0D266D"/>
                </a:solidFill>
                <a:latin typeface="Arial"/>
                <a:ea typeface="Arial"/>
                <a:cs typeface="Arial"/>
                <a:sym typeface="Arial"/>
              </a:rPr>
              <a:t>Amusez-vous!</a:t>
            </a:r>
            <a:endParaRPr sz="1700" b="0" i="0" u="none" strike="noStrike" cap="none" dirty="0">
              <a:solidFill>
                <a:srgbClr val="000000"/>
              </a:solidFill>
              <a:latin typeface="Arial"/>
              <a:ea typeface="Arial"/>
              <a:cs typeface="Arial"/>
              <a:sym typeface="Arial"/>
            </a:endParaRPr>
          </a:p>
          <a:p>
            <a:pPr marL="0" marR="0" lvl="0" indent="0" algn="ctr" rtl="0">
              <a:lnSpc>
                <a:spcPct val="100000"/>
              </a:lnSpc>
              <a:spcBef>
                <a:spcPts val="1000"/>
              </a:spcBef>
              <a:spcAft>
                <a:spcPts val="0"/>
              </a:spcAft>
              <a:buClr>
                <a:srgbClr val="000000"/>
              </a:buClr>
              <a:buSzPts val="1000"/>
              <a:buFont typeface="Arial"/>
              <a:buNone/>
            </a:pPr>
            <a:endParaRPr sz="1000" b="1" i="1" u="none" strike="noStrike" cap="none" dirty="0">
              <a:solidFill>
                <a:srgbClr val="0D266D"/>
              </a:solidFill>
              <a:latin typeface="Arial"/>
              <a:ea typeface="Arial"/>
              <a:cs typeface="Arial"/>
              <a:sym typeface="Arial"/>
            </a:endParaRPr>
          </a:p>
          <a:p>
            <a:pPr marL="0" marR="0" lvl="0" indent="0" algn="ctr" rtl="0">
              <a:lnSpc>
                <a:spcPct val="100000"/>
              </a:lnSpc>
              <a:spcBef>
                <a:spcPts val="1000"/>
              </a:spcBef>
              <a:spcAft>
                <a:spcPts val="0"/>
              </a:spcAft>
              <a:buClr>
                <a:srgbClr val="000000"/>
              </a:buClr>
              <a:buSzPts val="1800"/>
              <a:buFont typeface="Arial"/>
              <a:buNone/>
            </a:pPr>
            <a:r>
              <a:rPr lang="fr-CA" sz="1600" b="1" i="1" u="none" strike="noStrike" cap="none" dirty="0">
                <a:solidFill>
                  <a:srgbClr val="0D266D"/>
                </a:solidFill>
                <a:latin typeface="Arial"/>
                <a:ea typeface="Arial"/>
                <a:cs typeface="Arial"/>
                <a:sym typeface="Arial"/>
              </a:rPr>
              <a:t>Il est à noter que certaines sections du processus d’intervention en kinésiologie ont été davantage ciblées, et ce, afin d’alléger la mise en situation.</a:t>
            </a:r>
            <a:endParaRPr sz="1600" b="1" i="0" u="none" strike="noStrike" cap="none" dirty="0">
              <a:solidFill>
                <a:srgbClr val="0D266D"/>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60">
          <a:extLst>
            <a:ext uri="{FF2B5EF4-FFF2-40B4-BE49-F238E27FC236}">
              <a16:creationId xmlns:a16="http://schemas.microsoft.com/office/drawing/2014/main" id="{0569A937-1BD5-987E-C258-32B9B7BB812A}"/>
            </a:ext>
          </a:extLst>
        </p:cNvPr>
        <p:cNvGrpSpPr/>
        <p:nvPr/>
      </p:nvGrpSpPr>
      <p:grpSpPr>
        <a:xfrm>
          <a:off x="0" y="0"/>
          <a:ext cx="0" cy="0"/>
          <a:chOff x="0" y="0"/>
          <a:chExt cx="0" cy="0"/>
        </a:xfrm>
      </p:grpSpPr>
      <p:sp>
        <p:nvSpPr>
          <p:cNvPr id="4" name="Google Shape;515;p47">
            <a:extLst>
              <a:ext uri="{FF2B5EF4-FFF2-40B4-BE49-F238E27FC236}">
                <a16:creationId xmlns:a16="http://schemas.microsoft.com/office/drawing/2014/main" id="{E2881285-5809-37B5-BF98-4A49FC2187F6}"/>
              </a:ext>
            </a:extLst>
          </p:cNvPr>
          <p:cNvSpPr txBox="1"/>
          <p:nvPr/>
        </p:nvSpPr>
        <p:spPr>
          <a:xfrm>
            <a:off x="277759" y="3272098"/>
            <a:ext cx="8608741" cy="3057003"/>
          </a:xfrm>
          <a:prstGeom prst="rect">
            <a:avLst/>
          </a:prstGeom>
          <a:noFill/>
          <a:ln>
            <a:noFill/>
          </a:ln>
        </p:spPr>
        <p:txBody>
          <a:bodyPr spcFirstLastPara="1" wrap="square" lIns="91425" tIns="91425" rIns="91425" bIns="91425" anchor="t" anchorCtr="0">
            <a:noAutofit/>
          </a:bodyPr>
          <a:lstStyle/>
          <a:p>
            <a:pPr marR="0" lvl="0" algn="just" rtl="0">
              <a:lnSpc>
                <a:spcPct val="90000"/>
              </a:lnSpc>
              <a:spcBef>
                <a:spcPts val="0"/>
              </a:spcBef>
              <a:spcAft>
                <a:spcPts val="0"/>
              </a:spcAft>
              <a:buClr>
                <a:srgbClr val="0D266D"/>
              </a:buClr>
              <a:buSzPts val="1800"/>
            </a:pPr>
            <a:r>
              <a:rPr lang="fr-CA" sz="1700" b="1" i="0" u="none" strike="noStrike" cap="none" dirty="0">
                <a:solidFill>
                  <a:srgbClr val="0D266D"/>
                </a:solidFill>
                <a:latin typeface="Arial" panose="020B0604020202020204" pitchFamily="34" charset="0"/>
                <a:ea typeface="Arial"/>
                <a:cs typeface="Arial" panose="020B0604020202020204" pitchFamily="34" charset="0"/>
                <a:sym typeface="Arial"/>
              </a:rPr>
              <a:t>Les recommandations de l’</a:t>
            </a:r>
            <a:r>
              <a:rPr lang="fr-CA" sz="1700" b="1" u="none" strike="noStrike" cap="none" dirty="0">
                <a:solidFill>
                  <a:srgbClr val="0D266D"/>
                </a:solidFill>
                <a:latin typeface="Arial" panose="020B0604020202020204" pitchFamily="34" charset="0"/>
                <a:ea typeface="Arial"/>
                <a:cs typeface="Arial" panose="020B0604020202020204" pitchFamily="34" charset="0"/>
                <a:sym typeface="Arial"/>
              </a:rPr>
              <a:t>American </a:t>
            </a:r>
            <a:r>
              <a:rPr lang="fr-CA" sz="1700" b="1" u="none" strike="noStrike" cap="none" dirty="0" err="1">
                <a:solidFill>
                  <a:srgbClr val="0D266D"/>
                </a:solidFill>
                <a:latin typeface="Arial" panose="020B0604020202020204" pitchFamily="34" charset="0"/>
                <a:ea typeface="Arial"/>
                <a:cs typeface="Arial" panose="020B0604020202020204" pitchFamily="34" charset="0"/>
                <a:sym typeface="Arial"/>
              </a:rPr>
              <a:t>College</a:t>
            </a:r>
            <a:r>
              <a:rPr lang="fr-CA" sz="1700" b="1" u="none" strike="noStrike" cap="none" dirty="0">
                <a:solidFill>
                  <a:srgbClr val="0D266D"/>
                </a:solidFill>
                <a:latin typeface="Arial" panose="020B0604020202020204" pitchFamily="34" charset="0"/>
                <a:ea typeface="Arial"/>
                <a:cs typeface="Arial" panose="020B0604020202020204" pitchFamily="34" charset="0"/>
                <a:sym typeface="Arial"/>
              </a:rPr>
              <a:t> of Sports </a:t>
            </a:r>
            <a:r>
              <a:rPr lang="fr-CA" sz="1700" b="1" u="none" strike="noStrike" cap="none" dirty="0" err="1">
                <a:solidFill>
                  <a:srgbClr val="0D266D"/>
                </a:solidFill>
                <a:latin typeface="Arial" panose="020B0604020202020204" pitchFamily="34" charset="0"/>
                <a:ea typeface="Arial"/>
                <a:cs typeface="Arial" panose="020B0604020202020204" pitchFamily="34" charset="0"/>
                <a:sym typeface="Arial"/>
              </a:rPr>
              <a:t>Medicine</a:t>
            </a:r>
            <a:r>
              <a:rPr lang="fr-CA" sz="1700" b="1" u="none" strike="noStrike" cap="none" dirty="0">
                <a:solidFill>
                  <a:srgbClr val="0D266D"/>
                </a:solidFill>
                <a:latin typeface="Arial" panose="020B0604020202020204" pitchFamily="34" charset="0"/>
                <a:ea typeface="Arial"/>
                <a:cs typeface="Arial" panose="020B0604020202020204" pitchFamily="34" charset="0"/>
                <a:sym typeface="Arial"/>
              </a:rPr>
              <a:t> (2022)</a:t>
            </a:r>
            <a:r>
              <a:rPr lang="fr-CA" sz="1700" b="1" i="0" u="none" strike="noStrike" cap="none" dirty="0">
                <a:solidFill>
                  <a:srgbClr val="0D266D"/>
                </a:solidFill>
                <a:latin typeface="Arial" panose="020B0604020202020204" pitchFamily="34" charset="0"/>
                <a:ea typeface="Arial"/>
                <a:cs typeface="Arial" panose="020B0604020202020204" pitchFamily="34" charset="0"/>
                <a:sym typeface="Arial"/>
              </a:rPr>
              <a:t> en matière de prescription de l’exercice musculaire pour une personne qui intègre un programme de réadaptation cardiaque sont :</a:t>
            </a:r>
            <a:endParaRPr sz="1700" b="1"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sz="17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sz="1700" b="1" i="0" u="none" strike="noStrike" cap="none" dirty="0">
                <a:solidFill>
                  <a:srgbClr val="0D266D"/>
                </a:solidFill>
                <a:latin typeface="Arial" panose="020B0604020202020204" pitchFamily="34" charset="0"/>
                <a:ea typeface="Arial"/>
                <a:cs typeface="Arial" panose="020B0604020202020204" pitchFamily="34" charset="0"/>
                <a:sym typeface="Arial"/>
              </a:rPr>
              <a:t>Fréquence :</a:t>
            </a:r>
            <a:r>
              <a:rPr lang="fr-CA" sz="1700" b="0" i="0" u="none" strike="noStrike" cap="none" dirty="0">
                <a:solidFill>
                  <a:srgbClr val="0D266D"/>
                </a:solidFill>
                <a:latin typeface="Arial" panose="020B0604020202020204" pitchFamily="34" charset="0"/>
                <a:ea typeface="Arial"/>
                <a:cs typeface="Arial" panose="020B0604020202020204" pitchFamily="34" charset="0"/>
                <a:sym typeface="Arial"/>
              </a:rPr>
              <a:t>	2 à 3 fois par semaine sur des jours non consécutifs</a:t>
            </a:r>
            <a:endParaRPr sz="1700" b="0"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sz="17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sz="1700" b="1" i="0" u="none" strike="noStrike" cap="none" dirty="0">
                <a:solidFill>
                  <a:srgbClr val="0D266D"/>
                </a:solidFill>
                <a:latin typeface="Arial" panose="020B0604020202020204" pitchFamily="34" charset="0"/>
                <a:ea typeface="Arial"/>
                <a:cs typeface="Arial" panose="020B0604020202020204" pitchFamily="34" charset="0"/>
                <a:sym typeface="Arial"/>
              </a:rPr>
              <a:t>Intensité :</a:t>
            </a:r>
            <a:r>
              <a:rPr lang="fr-CA" sz="1700" b="0" i="0" u="none" strike="noStrike" cap="none" dirty="0">
                <a:solidFill>
                  <a:srgbClr val="0D266D"/>
                </a:solidFill>
                <a:latin typeface="Arial" panose="020B0604020202020204" pitchFamily="34" charset="0"/>
                <a:ea typeface="Arial"/>
                <a:cs typeface="Arial" panose="020B0604020202020204" pitchFamily="34" charset="0"/>
                <a:sym typeface="Arial"/>
              </a:rPr>
              <a:t>	10-15 répétitions </a:t>
            </a:r>
            <a:endParaRPr sz="1700" b="0"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sz="1700" b="0" i="0" u="none" strike="noStrike" cap="none" dirty="0">
                <a:solidFill>
                  <a:srgbClr val="0D266D"/>
                </a:solidFill>
                <a:latin typeface="Arial" panose="020B0604020202020204" pitchFamily="34" charset="0"/>
                <a:ea typeface="Arial"/>
                <a:cs typeface="Arial" panose="020B0604020202020204" pitchFamily="34" charset="0"/>
                <a:sym typeface="Arial"/>
              </a:rPr>
              <a:t>		40-60 % du 1 RM (11-13/20)</a:t>
            </a:r>
            <a:endParaRPr sz="1700" b="0"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sz="17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sz="1700" b="1" i="0" u="none" strike="noStrike" cap="none" dirty="0">
                <a:solidFill>
                  <a:srgbClr val="0D266D"/>
                </a:solidFill>
                <a:latin typeface="Arial" panose="020B0604020202020204" pitchFamily="34" charset="0"/>
                <a:ea typeface="Arial"/>
                <a:cs typeface="Arial" panose="020B0604020202020204" pitchFamily="34" charset="0"/>
                <a:sym typeface="Arial"/>
              </a:rPr>
              <a:t>Durée : 	</a:t>
            </a:r>
            <a:r>
              <a:rPr lang="fr-CA" sz="1700" b="0" i="0" u="none" strike="noStrike" cap="none" dirty="0">
                <a:solidFill>
                  <a:srgbClr val="0D266D"/>
                </a:solidFill>
                <a:latin typeface="Arial" panose="020B0604020202020204" pitchFamily="34" charset="0"/>
                <a:ea typeface="Arial"/>
                <a:cs typeface="Arial" panose="020B0604020202020204" pitchFamily="34" charset="0"/>
                <a:sym typeface="Arial"/>
              </a:rPr>
              <a:t>	1-3 séries de 8-10 exercices des principaux groupes musculaires</a:t>
            </a:r>
            <a:endParaRPr sz="1700" b="0"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sz="17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rgbClr val="0D266D"/>
              </a:buClr>
              <a:buSzPts val="1800"/>
              <a:buFont typeface="Arial"/>
              <a:buNone/>
            </a:pPr>
            <a:r>
              <a:rPr lang="fr-CA" sz="1700" b="1" i="0" u="none" strike="noStrike" cap="none" dirty="0">
                <a:solidFill>
                  <a:srgbClr val="0D266D"/>
                </a:solidFill>
                <a:latin typeface="Arial" panose="020B0604020202020204" pitchFamily="34" charset="0"/>
                <a:ea typeface="Arial"/>
                <a:cs typeface="Arial" panose="020B0604020202020204" pitchFamily="34" charset="0"/>
                <a:sym typeface="Arial"/>
              </a:rPr>
              <a:t>Type : </a:t>
            </a:r>
            <a:r>
              <a:rPr lang="fr-CA" sz="1700" b="0" i="0" u="none" strike="noStrike" cap="none" dirty="0">
                <a:solidFill>
                  <a:srgbClr val="0D266D"/>
                </a:solidFill>
                <a:latin typeface="Arial" panose="020B0604020202020204" pitchFamily="34" charset="0"/>
                <a:ea typeface="Arial"/>
                <a:cs typeface="Arial" panose="020B0604020202020204" pitchFamily="34" charset="0"/>
                <a:sym typeface="Arial"/>
              </a:rPr>
              <a:t>		</a:t>
            </a:r>
            <a:r>
              <a:rPr lang="fr-CA" sz="1700" dirty="0">
                <a:solidFill>
                  <a:srgbClr val="0D266D"/>
                </a:solidFill>
                <a:latin typeface="Arial" panose="020B0604020202020204" pitchFamily="34" charset="0"/>
                <a:cs typeface="Arial" panose="020B0604020202020204" pitchFamily="34" charset="0"/>
              </a:rPr>
              <a:t>é</a:t>
            </a:r>
            <a:r>
              <a:rPr lang="fr-CA" sz="1700" b="0" i="0" u="none" strike="noStrike" cap="none" dirty="0">
                <a:solidFill>
                  <a:srgbClr val="0D266D"/>
                </a:solidFill>
                <a:latin typeface="Arial" panose="020B0604020202020204" pitchFamily="34" charset="0"/>
                <a:ea typeface="Arial"/>
                <a:cs typeface="Arial" panose="020B0604020202020204" pitchFamily="34" charset="0"/>
                <a:sym typeface="Arial"/>
              </a:rPr>
              <a:t>quipements sécuritaires et confortables pour les clients</a:t>
            </a:r>
            <a:endParaRPr sz="1700" b="0"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sz="1700" b="0" i="0" u="none" strike="noStrike" cap="none" dirty="0">
              <a:solidFill>
                <a:srgbClr val="0D266D"/>
              </a:solidFill>
              <a:latin typeface="Arial" panose="020B0604020202020204" pitchFamily="34" charset="0"/>
              <a:ea typeface="Arial"/>
              <a:cs typeface="Arial" panose="020B0604020202020204" pitchFamily="34" charset="0"/>
              <a:sym typeface="Arial"/>
            </a:endParaRPr>
          </a:p>
          <a:p>
            <a:pPr marL="0" marR="0" lvl="0" indent="0" algn="just" rtl="0">
              <a:lnSpc>
                <a:spcPct val="90000"/>
              </a:lnSpc>
              <a:spcBef>
                <a:spcPts val="0"/>
              </a:spcBef>
              <a:spcAft>
                <a:spcPts val="0"/>
              </a:spcAft>
              <a:buClr>
                <a:schemeClr val="dk1"/>
              </a:buClr>
              <a:buSzPts val="1800"/>
              <a:buFont typeface="Arial"/>
              <a:buNone/>
            </a:pPr>
            <a:endParaRPr sz="1700" b="0" i="0" u="none" strike="noStrike" cap="none" dirty="0">
              <a:solidFill>
                <a:srgbClr val="0D266D"/>
              </a:solidFill>
              <a:latin typeface="Arial" panose="020B0604020202020204" pitchFamily="34" charset="0"/>
              <a:ea typeface="Arial"/>
              <a:cs typeface="Arial" panose="020B0604020202020204" pitchFamily="34" charset="0"/>
              <a:sym typeface="Arial"/>
            </a:endParaRPr>
          </a:p>
        </p:txBody>
      </p:sp>
      <p:sp>
        <p:nvSpPr>
          <p:cNvPr id="5" name="Google Shape;454;p39">
            <a:extLst>
              <a:ext uri="{FF2B5EF4-FFF2-40B4-BE49-F238E27FC236}">
                <a16:creationId xmlns:a16="http://schemas.microsoft.com/office/drawing/2014/main" id="{AD52FB4A-3844-10D3-8743-A038A73FEF6A}"/>
              </a:ext>
            </a:extLst>
          </p:cNvPr>
          <p:cNvSpPr txBox="1">
            <a:spLocks noGrp="1"/>
          </p:cNvSpPr>
          <p:nvPr>
            <p:ph type="body" idx="1"/>
          </p:nvPr>
        </p:nvSpPr>
        <p:spPr>
          <a:xfrm>
            <a:off x="277759" y="318135"/>
            <a:ext cx="8608740" cy="2059305"/>
          </a:xfrm>
          <a:prstGeom prst="rect">
            <a:avLst/>
          </a:prstGeom>
          <a:noFill/>
          <a:ln>
            <a:noFill/>
          </a:ln>
        </p:spPr>
        <p:txBody>
          <a:bodyPr spcFirstLastPara="1" wrap="square" lIns="91425" tIns="91425" rIns="91425" bIns="91425" anchor="t" anchorCtr="0">
            <a:noAutofit/>
          </a:bodyPr>
          <a:lstStyle/>
          <a:p>
            <a:pPr marL="0" indent="0" algn="just">
              <a:buClr>
                <a:srgbClr val="0D266D"/>
              </a:buClr>
              <a:buNone/>
            </a:pPr>
            <a:r>
              <a:rPr lang="fr-CA" sz="1700" b="1" dirty="0">
                <a:solidFill>
                  <a:srgbClr val="0D266D"/>
                </a:solidFill>
                <a:latin typeface="Arial" panose="020B0604020202020204" pitchFamily="34" charset="0"/>
                <a:cs typeface="Arial" panose="020B0604020202020204" pitchFamily="34" charset="0"/>
              </a:rPr>
              <a:t>Les recommandations de l’American </a:t>
            </a:r>
            <a:r>
              <a:rPr lang="fr-CA" sz="1700" b="1" dirty="0" err="1">
                <a:solidFill>
                  <a:srgbClr val="0D266D"/>
                </a:solidFill>
                <a:latin typeface="Arial" panose="020B0604020202020204" pitchFamily="34" charset="0"/>
                <a:cs typeface="Arial" panose="020B0604020202020204" pitchFamily="34" charset="0"/>
              </a:rPr>
              <a:t>College</a:t>
            </a:r>
            <a:r>
              <a:rPr lang="fr-CA" sz="1700" b="1" dirty="0">
                <a:solidFill>
                  <a:srgbClr val="0D266D"/>
                </a:solidFill>
                <a:latin typeface="Arial" panose="020B0604020202020204" pitchFamily="34" charset="0"/>
                <a:cs typeface="Arial" panose="020B0604020202020204" pitchFamily="34" charset="0"/>
              </a:rPr>
              <a:t> of Sports </a:t>
            </a:r>
            <a:r>
              <a:rPr lang="fr-CA" sz="1700" b="1" dirty="0" err="1">
                <a:solidFill>
                  <a:srgbClr val="0D266D"/>
                </a:solidFill>
                <a:latin typeface="Arial" panose="020B0604020202020204" pitchFamily="34" charset="0"/>
                <a:cs typeface="Arial" panose="020B0604020202020204" pitchFamily="34" charset="0"/>
              </a:rPr>
              <a:t>Medicine</a:t>
            </a:r>
            <a:r>
              <a:rPr lang="fr-CA" sz="1700" b="1" dirty="0">
                <a:solidFill>
                  <a:srgbClr val="0D266D"/>
                </a:solidFill>
                <a:latin typeface="Arial" panose="020B0604020202020204" pitchFamily="34" charset="0"/>
                <a:cs typeface="Arial" panose="020B0604020202020204" pitchFamily="34" charset="0"/>
              </a:rPr>
              <a:t> (2022) en matière de prescription de l’exercice cardiovasculaire (aérobie) pour une personne qui intègre un programme de réadaptation cardiaque sont :</a:t>
            </a:r>
            <a:endParaRPr lang="fr-CA" sz="1700" b="1" dirty="0">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lang="fr-CA" sz="1700" dirty="0">
              <a:solidFill>
                <a:srgbClr val="0D266D"/>
              </a:solidFill>
              <a:latin typeface="Arial" panose="020B0604020202020204" pitchFamily="34" charset="0"/>
              <a:cs typeface="Arial" panose="020B0604020202020204" pitchFamily="34" charset="0"/>
            </a:endParaRPr>
          </a:p>
          <a:p>
            <a:pPr marL="0" lvl="0" indent="0" algn="just" rtl="0">
              <a:lnSpc>
                <a:spcPct val="150000"/>
              </a:lnSpc>
              <a:spcBef>
                <a:spcPts val="0"/>
              </a:spcBef>
              <a:spcAft>
                <a:spcPts val="0"/>
              </a:spcAft>
              <a:buClr>
                <a:srgbClr val="0D266D"/>
              </a:buClr>
              <a:buSzPts val="1800"/>
              <a:buNone/>
            </a:pPr>
            <a:r>
              <a:rPr lang="fr-CA" sz="1700" b="1" dirty="0">
                <a:solidFill>
                  <a:srgbClr val="0D266D"/>
                </a:solidFill>
                <a:latin typeface="Arial" panose="020B0604020202020204" pitchFamily="34" charset="0"/>
                <a:cs typeface="Arial" panose="020B0604020202020204" pitchFamily="34" charset="0"/>
              </a:rPr>
              <a:t>Fréquence :</a:t>
            </a:r>
            <a:r>
              <a:rPr lang="fr-CA" sz="1700" dirty="0">
                <a:solidFill>
                  <a:srgbClr val="0D266D"/>
                </a:solidFill>
                <a:latin typeface="Arial" panose="020B0604020202020204" pitchFamily="34" charset="0"/>
                <a:cs typeface="Arial" panose="020B0604020202020204" pitchFamily="34" charset="0"/>
              </a:rPr>
              <a:t>	minimalement 3 fois par semaine et idéalement 5 fois par semaine</a:t>
            </a:r>
            <a:endParaRPr sz="1700" dirty="0">
              <a:solidFill>
                <a:srgbClr val="0D266D"/>
              </a:solidFill>
              <a:latin typeface="Arial" panose="020B0604020202020204" pitchFamily="34" charset="0"/>
              <a:cs typeface="Arial" panose="020B0604020202020204" pitchFamily="34" charset="0"/>
            </a:endParaRPr>
          </a:p>
          <a:p>
            <a:pPr marL="0" lvl="0" indent="0" algn="just" rtl="0">
              <a:lnSpc>
                <a:spcPct val="150000"/>
              </a:lnSpc>
              <a:spcBef>
                <a:spcPts val="0"/>
              </a:spcBef>
              <a:spcAft>
                <a:spcPts val="0"/>
              </a:spcAft>
              <a:buClr>
                <a:srgbClr val="0D266D"/>
              </a:buClr>
              <a:buSzPts val="1800"/>
              <a:buNone/>
            </a:pPr>
            <a:r>
              <a:rPr lang="fr-CA" sz="1700" b="1" dirty="0">
                <a:solidFill>
                  <a:srgbClr val="0D266D"/>
                </a:solidFill>
                <a:latin typeface="Arial" panose="020B0604020202020204" pitchFamily="34" charset="0"/>
                <a:cs typeface="Arial" panose="020B0604020202020204" pitchFamily="34" charset="0"/>
              </a:rPr>
              <a:t>Intensité :</a:t>
            </a:r>
            <a:r>
              <a:rPr lang="fr-CA" sz="1700" dirty="0">
                <a:solidFill>
                  <a:srgbClr val="0D266D"/>
                </a:solidFill>
                <a:latin typeface="Arial" panose="020B0604020202020204" pitchFamily="34" charset="0"/>
                <a:cs typeface="Arial" panose="020B0604020202020204" pitchFamily="34" charset="0"/>
              </a:rPr>
              <a:t>	40-80 % de la FC de réserve (12-16/20)</a:t>
            </a:r>
            <a:endParaRPr sz="1700" dirty="0">
              <a:latin typeface="Arial" panose="020B0604020202020204" pitchFamily="34" charset="0"/>
              <a:cs typeface="Arial" panose="020B0604020202020204" pitchFamily="34" charset="0"/>
            </a:endParaRPr>
          </a:p>
          <a:p>
            <a:pPr marL="0" lvl="0" indent="0" algn="just" rtl="0">
              <a:lnSpc>
                <a:spcPct val="150000"/>
              </a:lnSpc>
              <a:spcBef>
                <a:spcPts val="0"/>
              </a:spcBef>
              <a:spcAft>
                <a:spcPts val="0"/>
              </a:spcAft>
              <a:buClr>
                <a:srgbClr val="0D266D"/>
              </a:buClr>
              <a:buSzPts val="1800"/>
              <a:buNone/>
            </a:pPr>
            <a:r>
              <a:rPr lang="fr-CA" sz="1700" b="1" dirty="0">
                <a:solidFill>
                  <a:srgbClr val="0D266D"/>
                </a:solidFill>
                <a:latin typeface="Arial" panose="020B0604020202020204" pitchFamily="34" charset="0"/>
                <a:cs typeface="Arial" panose="020B0604020202020204" pitchFamily="34" charset="0"/>
              </a:rPr>
              <a:t>Durée : 	</a:t>
            </a:r>
            <a:r>
              <a:rPr lang="fr-CA" sz="1700" dirty="0">
                <a:solidFill>
                  <a:srgbClr val="0D266D"/>
                </a:solidFill>
                <a:latin typeface="Arial" panose="020B0604020202020204" pitchFamily="34" charset="0"/>
                <a:cs typeface="Arial" panose="020B0604020202020204" pitchFamily="34" charset="0"/>
              </a:rPr>
              <a:t>	20-60 minutes</a:t>
            </a:r>
            <a:endParaRPr sz="1700" dirty="0">
              <a:latin typeface="Arial" panose="020B0604020202020204" pitchFamily="34" charset="0"/>
              <a:cs typeface="Arial" panose="020B0604020202020204" pitchFamily="34" charset="0"/>
            </a:endParaRPr>
          </a:p>
          <a:p>
            <a:pPr marL="0" lvl="0" indent="0" algn="just" rtl="0">
              <a:lnSpc>
                <a:spcPct val="150000"/>
              </a:lnSpc>
              <a:spcBef>
                <a:spcPts val="0"/>
              </a:spcBef>
              <a:spcAft>
                <a:spcPts val="0"/>
              </a:spcAft>
              <a:buClr>
                <a:srgbClr val="0D266D"/>
              </a:buClr>
              <a:buSzPts val="1800"/>
              <a:buNone/>
            </a:pPr>
            <a:r>
              <a:rPr lang="fr-CA" sz="1700" b="1" dirty="0">
                <a:solidFill>
                  <a:srgbClr val="0D266D"/>
                </a:solidFill>
                <a:latin typeface="Arial" panose="020B0604020202020204" pitchFamily="34" charset="0"/>
                <a:cs typeface="Arial" panose="020B0604020202020204" pitchFamily="34" charset="0"/>
              </a:rPr>
              <a:t>Type : </a:t>
            </a:r>
            <a:r>
              <a:rPr lang="fr-CA" sz="1700" dirty="0">
                <a:solidFill>
                  <a:srgbClr val="0D266D"/>
                </a:solidFill>
                <a:latin typeface="Arial" panose="020B0604020202020204" pitchFamily="34" charset="0"/>
                <a:cs typeface="Arial" panose="020B0604020202020204" pitchFamily="34" charset="0"/>
              </a:rPr>
              <a:t>		exercices qui sollicitent les grands groupes musculaires</a:t>
            </a:r>
            <a:endParaRPr sz="1700" dirty="0">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chemeClr val="dk1"/>
              </a:buClr>
              <a:buSzPts val="1800"/>
              <a:buNone/>
            </a:pPr>
            <a:endParaRPr sz="17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99431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530;p49">
            <a:extLst>
              <a:ext uri="{FF2B5EF4-FFF2-40B4-BE49-F238E27FC236}">
                <a16:creationId xmlns:a16="http://schemas.microsoft.com/office/drawing/2014/main" id="{3E707620-6220-F8D0-F9F2-F63F3C13D307}"/>
              </a:ext>
            </a:extLst>
          </p:cNvPr>
          <p:cNvSpPr txBox="1">
            <a:spLocks noGrp="1"/>
          </p:cNvSpPr>
          <p:nvPr>
            <p:ph type="title"/>
          </p:nvPr>
        </p:nvSpPr>
        <p:spPr>
          <a:xfrm>
            <a:off x="1766656" y="363757"/>
            <a:ext cx="6748694" cy="609579"/>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dirty="0"/>
              <a:t>Rétroaction</a:t>
            </a:r>
            <a:endParaRPr sz="3020" dirty="0"/>
          </a:p>
        </p:txBody>
      </p:sp>
      <p:sp>
        <p:nvSpPr>
          <p:cNvPr id="9" name="Google Shape;499;p45">
            <a:extLst>
              <a:ext uri="{FF2B5EF4-FFF2-40B4-BE49-F238E27FC236}">
                <a16:creationId xmlns:a16="http://schemas.microsoft.com/office/drawing/2014/main" id="{C0887B93-F066-CD45-649B-B4FA6379640B}"/>
              </a:ext>
            </a:extLst>
          </p:cNvPr>
          <p:cNvSpPr txBox="1"/>
          <p:nvPr/>
        </p:nvSpPr>
        <p:spPr>
          <a:xfrm>
            <a:off x="264160" y="1609962"/>
            <a:ext cx="8636000" cy="4862880"/>
          </a:xfrm>
          <a:prstGeom prst="rect">
            <a:avLst/>
          </a:prstGeom>
          <a:noFill/>
          <a:ln>
            <a:noFill/>
          </a:ln>
        </p:spPr>
        <p:txBody>
          <a:bodyPr spcFirstLastPara="1" wrap="square" lIns="91425" tIns="91425" rIns="91425" bIns="91425" anchor="t" anchorCtr="0">
            <a:normAutofit lnSpcReduction="10000"/>
          </a:bodyPr>
          <a:lstStyle/>
          <a:p>
            <a:pPr algn="just">
              <a:lnSpc>
                <a:spcPct val="90000"/>
              </a:lnSpc>
              <a:buClr>
                <a:srgbClr val="0D266D"/>
              </a:buClr>
              <a:buSzPts val="1800"/>
            </a:pPr>
            <a:r>
              <a:rPr lang="fr-CA" dirty="0">
                <a:solidFill>
                  <a:srgbClr val="0D266D"/>
                </a:solidFill>
                <a:latin typeface="Arial"/>
                <a:ea typeface="Arial"/>
                <a:cs typeface="Arial"/>
                <a:sym typeface="Arial"/>
              </a:rPr>
              <a:t>Jusqu’à ce que la personne ait atteint un certain niveau d’autonomie, l’entraînement devrait être supervisé. </a:t>
            </a:r>
            <a:r>
              <a:rPr lang="fr-CA" b="0" i="0" u="none" strike="noStrike" cap="none" dirty="0">
                <a:solidFill>
                  <a:srgbClr val="0D266D"/>
                </a:solidFill>
                <a:latin typeface="Arial"/>
                <a:ea typeface="Arial"/>
                <a:cs typeface="Arial"/>
                <a:sym typeface="Arial"/>
              </a:rPr>
              <a:t>Pendant l’effort, les paramètres qui doivent minimalement être évalués sont : la fréquence cardiaque, la tension artérielle systolique et diastolique</a:t>
            </a:r>
            <a:r>
              <a:rPr lang="fr-CA" dirty="0">
                <a:solidFill>
                  <a:srgbClr val="0D266D"/>
                </a:solidFill>
                <a:latin typeface="Arial"/>
                <a:ea typeface="Arial"/>
                <a:cs typeface="Arial"/>
                <a:sym typeface="Arial"/>
              </a:rPr>
              <a:t> et </a:t>
            </a:r>
            <a:r>
              <a:rPr lang="fr-CA" b="0" i="0" u="none" strike="noStrike" cap="none" dirty="0">
                <a:solidFill>
                  <a:srgbClr val="0D266D"/>
                </a:solidFill>
                <a:latin typeface="Arial"/>
                <a:ea typeface="Arial"/>
                <a:cs typeface="Arial"/>
                <a:sym typeface="Arial"/>
              </a:rPr>
              <a:t>la perception subjective de l’effort. Ces paramètres permettront d’apprécier la réponse hémodynamique à l’effort et assureront une pratique sécuritaire de l’activité physique. Ces paramètres seront aussi mesurés avant l’effort ainsi que lors du retour au calme.</a:t>
            </a:r>
            <a:r>
              <a:rPr lang="fr-CA" dirty="0">
                <a:solidFill>
                  <a:srgbClr val="0D266D"/>
                </a:solidFill>
                <a:latin typeface="Arial"/>
                <a:ea typeface="Arial"/>
                <a:cs typeface="Arial"/>
                <a:sym typeface="Arial"/>
              </a:rPr>
              <a:t> </a:t>
            </a:r>
            <a:r>
              <a:rPr lang="fr-CA" b="0" i="0" u="none" strike="noStrike" cap="none" dirty="0">
                <a:solidFill>
                  <a:srgbClr val="0D266D"/>
                </a:solidFill>
                <a:latin typeface="Arial"/>
                <a:ea typeface="Arial"/>
                <a:cs typeface="Arial"/>
                <a:sym typeface="Arial"/>
              </a:rPr>
              <a:t>Tous les signes ou symptômes d’intolérance à l’effort devraient également amener la personne à cesser l’exercice. </a:t>
            </a:r>
          </a:p>
          <a:p>
            <a:pPr algn="just">
              <a:lnSpc>
                <a:spcPct val="90000"/>
              </a:lnSpc>
              <a:buClr>
                <a:srgbClr val="0D266D"/>
              </a:buClr>
              <a:buSzPts val="1800"/>
            </a:pPr>
            <a:endParaRPr lang="fr-CA" b="0" i="0" u="none" strike="noStrike" cap="none" dirty="0">
              <a:solidFill>
                <a:srgbClr val="0D266D"/>
              </a:solidFill>
              <a:latin typeface="Arial"/>
              <a:ea typeface="Arial"/>
              <a:cs typeface="Arial"/>
              <a:sym typeface="Arial"/>
            </a:endParaRPr>
          </a:p>
          <a:p>
            <a:pPr algn="just">
              <a:lnSpc>
                <a:spcPct val="90000"/>
              </a:lnSpc>
              <a:buClr>
                <a:srgbClr val="0D266D"/>
              </a:buClr>
              <a:buSzPts val="1800"/>
            </a:pPr>
            <a:r>
              <a:rPr lang="fr-CA" b="0" i="0" u="none" strike="noStrike" cap="none" dirty="0">
                <a:solidFill>
                  <a:srgbClr val="0D266D"/>
                </a:solidFill>
                <a:latin typeface="Arial"/>
                <a:ea typeface="Arial"/>
                <a:cs typeface="Arial"/>
                <a:sym typeface="Arial"/>
              </a:rPr>
              <a:t>Pour ces personnes, il est aussi conseillé de réaliser un </a:t>
            </a:r>
            <a:r>
              <a:rPr lang="fr-CA" dirty="0">
                <a:solidFill>
                  <a:srgbClr val="0D266D"/>
                </a:solidFill>
                <a:latin typeface="Arial"/>
                <a:cs typeface="Arial"/>
                <a:sym typeface="Arial"/>
              </a:rPr>
              <a:t>échauffement ainsi </a:t>
            </a:r>
            <a:r>
              <a:rPr lang="fr-CA" b="0" i="0" u="none" strike="noStrike" cap="none" dirty="0">
                <a:solidFill>
                  <a:srgbClr val="0D266D"/>
                </a:solidFill>
                <a:latin typeface="Arial"/>
                <a:ea typeface="Arial"/>
                <a:cs typeface="Arial"/>
                <a:sym typeface="Arial"/>
              </a:rPr>
              <a:t>qu’un retour au calme de 5-10 minutes et d’éviter de pratiquer la manœuvre de Valsalva. </a:t>
            </a:r>
          </a:p>
          <a:p>
            <a:pPr algn="just">
              <a:lnSpc>
                <a:spcPct val="90000"/>
              </a:lnSpc>
              <a:buClr>
                <a:srgbClr val="0D266D"/>
              </a:buClr>
              <a:buSzPts val="1800"/>
            </a:pPr>
            <a:endParaRPr lang="fr-CA" sz="1800" dirty="0">
              <a:solidFill>
                <a:srgbClr val="0D266D"/>
              </a:solidFill>
              <a:latin typeface="Arial" panose="020B0604020202020204" pitchFamily="34" charset="0"/>
              <a:cs typeface="Arial" panose="020B0604020202020204" pitchFamily="34" charset="0"/>
            </a:endParaRPr>
          </a:p>
          <a:p>
            <a:pPr algn="just">
              <a:lnSpc>
                <a:spcPct val="90000"/>
              </a:lnSpc>
              <a:buClr>
                <a:srgbClr val="0D266D"/>
              </a:buClr>
              <a:buSzPts val="1800"/>
            </a:pPr>
            <a:r>
              <a:rPr lang="fr-CA" sz="1800" dirty="0">
                <a:solidFill>
                  <a:srgbClr val="0D266D"/>
                </a:solidFill>
                <a:latin typeface="Arial" panose="020B0604020202020204" pitchFamily="34" charset="0"/>
                <a:cs typeface="Arial" panose="020B0604020202020204" pitchFamily="34" charset="0"/>
              </a:rPr>
              <a:t>Les personnes doivent éviter de tirer, de pousser ou de soulever des charges de plus de 5 kg (10 livres)(de </a:t>
            </a:r>
            <a:r>
              <a:rPr lang="fr-CA" sz="1800" dirty="0" err="1">
                <a:solidFill>
                  <a:srgbClr val="0D266D"/>
                </a:solidFill>
                <a:latin typeface="Arial" panose="020B0604020202020204" pitchFamily="34" charset="0"/>
                <a:cs typeface="Arial" panose="020B0604020202020204" pitchFamily="34" charset="0"/>
              </a:rPr>
              <a:t>Waard</a:t>
            </a:r>
            <a:r>
              <a:rPr lang="fr-CA" sz="1800" dirty="0">
                <a:solidFill>
                  <a:srgbClr val="0D266D"/>
                </a:solidFill>
                <a:latin typeface="Arial" panose="020B0604020202020204" pitchFamily="34" charset="0"/>
                <a:cs typeface="Arial" panose="020B0604020202020204" pitchFamily="34" charset="0"/>
              </a:rPr>
              <a:t> D. et al., 2021). Ils doivent aussi éviter les mises en charge des bras et les rotations du haut du corps, et ce, durant les 6 à 12 semaines suivant l’intervention chirurgicale (de </a:t>
            </a:r>
            <a:r>
              <a:rPr lang="fr-CA" sz="1800" dirty="0" err="1">
                <a:solidFill>
                  <a:srgbClr val="0D266D"/>
                </a:solidFill>
                <a:latin typeface="Arial" panose="020B0604020202020204" pitchFamily="34" charset="0"/>
                <a:cs typeface="Arial" panose="020B0604020202020204" pitchFamily="34" charset="0"/>
              </a:rPr>
              <a:t>Waard</a:t>
            </a:r>
            <a:r>
              <a:rPr lang="fr-CA" sz="1800" dirty="0">
                <a:solidFill>
                  <a:srgbClr val="0D266D"/>
                </a:solidFill>
                <a:latin typeface="Arial" panose="020B0604020202020204" pitchFamily="34" charset="0"/>
                <a:cs typeface="Arial" panose="020B0604020202020204" pitchFamily="34" charset="0"/>
              </a:rPr>
              <a:t> D. et al., 2021).</a:t>
            </a:r>
          </a:p>
          <a:p>
            <a:pPr algn="just">
              <a:lnSpc>
                <a:spcPct val="90000"/>
              </a:lnSpc>
              <a:buClr>
                <a:srgbClr val="0D266D"/>
              </a:buClr>
              <a:buSzPts val="1800"/>
            </a:pPr>
            <a:endParaRPr lang="fr-CA" b="0" i="0" u="none" strike="noStrike" cap="none" dirty="0">
              <a:solidFill>
                <a:srgbClr val="0D266D"/>
              </a:solidFill>
              <a:latin typeface="Arial"/>
              <a:ea typeface="Arial"/>
              <a:cs typeface="Arial"/>
              <a:sym typeface="Arial"/>
            </a:endParaRPr>
          </a:p>
          <a:p>
            <a:pPr algn="just">
              <a:lnSpc>
                <a:spcPct val="90000"/>
              </a:lnSpc>
              <a:buClr>
                <a:srgbClr val="0D266D"/>
              </a:buClr>
              <a:buSzPts val="1800"/>
            </a:pPr>
            <a:r>
              <a:rPr lang="fr-CA" b="0" i="0" u="none" strike="noStrike" cap="none" dirty="0">
                <a:solidFill>
                  <a:srgbClr val="0D266D"/>
                </a:solidFill>
                <a:latin typeface="Arial"/>
                <a:ea typeface="Arial"/>
                <a:cs typeface="Arial"/>
                <a:sym typeface="Arial"/>
              </a:rPr>
              <a:t>La progression de l’entraînement sera généralement plus lente et il faudra porter une attention particulière aux effets secondaires que pourront avoir les médicaments.</a:t>
            </a:r>
            <a:endParaRPr lang="fr-CA" dirty="0">
              <a:solidFill>
                <a:srgbClr val="0D266D"/>
              </a:solidFill>
              <a:latin typeface="Arial"/>
              <a:ea typeface="Arial"/>
              <a:cs typeface="Arial"/>
              <a:sym typeface="Arial"/>
            </a:endParaRPr>
          </a:p>
          <a:p>
            <a:pPr marL="0" marR="0" lvl="0" indent="0" algn="just" rtl="0">
              <a:lnSpc>
                <a:spcPct val="90000"/>
              </a:lnSpc>
              <a:spcBef>
                <a:spcPts val="0"/>
              </a:spcBef>
              <a:spcAft>
                <a:spcPts val="0"/>
              </a:spcAft>
              <a:buClr>
                <a:srgbClr val="0D266D"/>
              </a:buClr>
              <a:buSzPts val="1800"/>
              <a:buFont typeface="Arial"/>
              <a:buNone/>
            </a:pPr>
            <a:endParaRPr lang="fr-CA" b="0" i="0" u="none" strike="noStrike" cap="none" dirty="0">
              <a:solidFill>
                <a:srgbClr val="0D266D"/>
              </a:solidFill>
              <a:latin typeface="Arial"/>
              <a:ea typeface="Arial"/>
              <a:cs typeface="Arial"/>
              <a:sym typeface="Arial"/>
            </a:endParaRPr>
          </a:p>
          <a:p>
            <a:pPr marL="0" marR="0" lvl="0" indent="0" algn="just" rtl="0">
              <a:lnSpc>
                <a:spcPct val="90000"/>
              </a:lnSpc>
              <a:spcBef>
                <a:spcPts val="0"/>
              </a:spcBef>
              <a:spcAft>
                <a:spcPts val="0"/>
              </a:spcAft>
              <a:buClr>
                <a:schemeClr val="dk1"/>
              </a:buClr>
              <a:buSzPts val="1800"/>
              <a:buFont typeface="Arial"/>
              <a:buNone/>
            </a:pPr>
            <a:endParaRPr lang="fr-CA" b="0" i="0" u="none" strike="noStrike" cap="none" dirty="0">
              <a:solidFill>
                <a:srgbClr val="0D266D"/>
              </a:solidFill>
              <a:latin typeface="Arial"/>
              <a:ea typeface="Arial"/>
              <a:cs typeface="Arial"/>
              <a:sym typeface="Arial"/>
            </a:endParaRPr>
          </a:p>
          <a:p>
            <a:pPr marL="0" marR="0" lvl="0" indent="0" algn="just" rtl="0">
              <a:lnSpc>
                <a:spcPct val="90000"/>
              </a:lnSpc>
              <a:spcBef>
                <a:spcPts val="0"/>
              </a:spcBef>
              <a:spcAft>
                <a:spcPts val="0"/>
              </a:spcAft>
              <a:buClr>
                <a:schemeClr val="dk1"/>
              </a:buClr>
              <a:buSzPts val="1800"/>
              <a:buFont typeface="Arial"/>
              <a:buNone/>
            </a:pPr>
            <a:endParaRPr lang="fr-CA" b="0" i="0" u="none" strike="noStrike" cap="none" dirty="0">
              <a:solidFill>
                <a:srgbClr val="0D266D"/>
              </a:solidFill>
              <a:latin typeface="Arial"/>
              <a:ea typeface="Arial"/>
              <a:cs typeface="Arial"/>
              <a:sym typeface="Arial"/>
            </a:endParaRPr>
          </a:p>
        </p:txBody>
      </p:sp>
    </p:spTree>
    <p:extLst>
      <p:ext uri="{BB962C8B-B14F-4D97-AF65-F5344CB8AC3E}">
        <p14:creationId xmlns:p14="http://schemas.microsoft.com/office/powerpoint/2010/main" val="39385695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36">
          <a:extLst>
            <a:ext uri="{FF2B5EF4-FFF2-40B4-BE49-F238E27FC236}">
              <a16:creationId xmlns:a16="http://schemas.microsoft.com/office/drawing/2014/main" id="{B1656DC9-386C-5551-27BE-533227714937}"/>
            </a:ext>
          </a:extLst>
        </p:cNvPr>
        <p:cNvGrpSpPr/>
        <p:nvPr/>
      </p:nvGrpSpPr>
      <p:grpSpPr>
        <a:xfrm>
          <a:off x="0" y="0"/>
          <a:ext cx="0" cy="0"/>
          <a:chOff x="0" y="0"/>
          <a:chExt cx="0" cy="0"/>
        </a:xfrm>
      </p:grpSpPr>
      <p:sp>
        <p:nvSpPr>
          <p:cNvPr id="537" name="Google Shape;537;p50">
            <a:extLst>
              <a:ext uri="{FF2B5EF4-FFF2-40B4-BE49-F238E27FC236}">
                <a16:creationId xmlns:a16="http://schemas.microsoft.com/office/drawing/2014/main" id="{94BD0284-7381-F5D8-6A37-12E626F79A8B}"/>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Références</a:t>
            </a:r>
            <a:endParaRPr dirty="0"/>
          </a:p>
        </p:txBody>
      </p:sp>
      <p:sp>
        <p:nvSpPr>
          <p:cNvPr id="2" name="ZoneTexte 1">
            <a:extLst>
              <a:ext uri="{FF2B5EF4-FFF2-40B4-BE49-F238E27FC236}">
                <a16:creationId xmlns:a16="http://schemas.microsoft.com/office/drawing/2014/main" id="{FBA46745-685F-E74F-1425-C7240BE4CB8A}"/>
              </a:ext>
            </a:extLst>
          </p:cNvPr>
          <p:cNvSpPr txBox="1"/>
          <p:nvPr/>
        </p:nvSpPr>
        <p:spPr>
          <a:xfrm>
            <a:off x="180110" y="1676016"/>
            <a:ext cx="8783780" cy="3139321"/>
          </a:xfrm>
          <a:prstGeom prst="rect">
            <a:avLst/>
          </a:prstGeom>
          <a:noFill/>
        </p:spPr>
        <p:txBody>
          <a:bodyPr wrap="square">
            <a:spAutoFit/>
          </a:bodyPr>
          <a:lstStyle/>
          <a:p>
            <a:pPr marL="444500" indent="-444500"/>
            <a:r>
              <a:rPr lang="en-US" sz="1100" b="0" i="0" u="none" strike="noStrike" dirty="0">
                <a:solidFill>
                  <a:srgbClr val="212121"/>
                </a:solidFill>
                <a:effectLst/>
                <a:latin typeface="Arial" panose="020B0604020202020204" pitchFamily="34" charset="0"/>
                <a:cs typeface="Arial" panose="020B0604020202020204" pitchFamily="34" charset="0"/>
              </a:rPr>
              <a:t>Adams, J., </a:t>
            </a:r>
            <a:r>
              <a:rPr lang="en-US" sz="1100" b="0" i="0" u="none" strike="noStrike" dirty="0" err="1">
                <a:solidFill>
                  <a:srgbClr val="212121"/>
                </a:solidFill>
                <a:effectLst/>
                <a:latin typeface="Arial" panose="020B0604020202020204" pitchFamily="34" charset="0"/>
                <a:cs typeface="Arial" panose="020B0604020202020204" pitchFamily="34" charset="0"/>
              </a:rPr>
              <a:t>Lotshaw</a:t>
            </a:r>
            <a:r>
              <a:rPr lang="en-US" sz="1100" b="0" i="0" u="none" strike="noStrike" dirty="0">
                <a:solidFill>
                  <a:srgbClr val="212121"/>
                </a:solidFill>
                <a:effectLst/>
                <a:latin typeface="Arial" panose="020B0604020202020204" pitchFamily="34" charset="0"/>
                <a:cs typeface="Arial" panose="020B0604020202020204" pitchFamily="34" charset="0"/>
              </a:rPr>
              <a:t>, A., Exum, E., Campbell, M., Spranger, C. B., Beveridge, J., Baker, S., McCray, S., Bilbrey, T., Shock, T., Lawrence, A., Hamman, B. L., &amp; Schussler, J. M. (2016). An alternative approach to prescribing sternal precautions after median sternotomy, "Keep Your Move in the Tube". </a:t>
            </a:r>
            <a:r>
              <a:rPr lang="en-US" sz="1100" b="0" i="1" u="none" strike="noStrike" dirty="0">
                <a:solidFill>
                  <a:srgbClr val="212121"/>
                </a:solidFill>
                <a:effectLst/>
                <a:latin typeface="Arial" panose="020B0604020202020204" pitchFamily="34" charset="0"/>
                <a:cs typeface="Arial" panose="020B0604020202020204" pitchFamily="34" charset="0"/>
              </a:rPr>
              <a:t>Baylor University Medical Center</a:t>
            </a:r>
            <a:r>
              <a:rPr lang="en-US" sz="1100" b="0" i="0" u="none" strike="noStrike" dirty="0">
                <a:solidFill>
                  <a:srgbClr val="212121"/>
                </a:solidFill>
                <a:effectLst/>
                <a:latin typeface="Arial" panose="020B0604020202020204" pitchFamily="34" charset="0"/>
                <a:cs typeface="Arial" panose="020B0604020202020204" pitchFamily="34" charset="0"/>
              </a:rPr>
              <a:t>, </a:t>
            </a:r>
            <a:r>
              <a:rPr lang="en-US" sz="1100" b="0" i="1" u="none" strike="noStrike" dirty="0">
                <a:solidFill>
                  <a:srgbClr val="212121"/>
                </a:solidFill>
                <a:effectLst/>
                <a:latin typeface="Arial" panose="020B0604020202020204" pitchFamily="34" charset="0"/>
                <a:cs typeface="Arial" panose="020B0604020202020204" pitchFamily="34" charset="0"/>
              </a:rPr>
              <a:t>29</a:t>
            </a:r>
            <a:r>
              <a:rPr lang="en-US" sz="1100" b="0" i="0" u="none" strike="noStrike" dirty="0">
                <a:solidFill>
                  <a:srgbClr val="212121"/>
                </a:solidFill>
                <a:effectLst/>
                <a:latin typeface="Arial" panose="020B0604020202020204" pitchFamily="34" charset="0"/>
                <a:cs typeface="Arial" panose="020B0604020202020204" pitchFamily="34" charset="0"/>
              </a:rPr>
              <a:t>(1), 97-100. </a:t>
            </a:r>
            <a:r>
              <a:rPr lang="en-US" sz="1100" b="0" i="0" u="sng" strike="noStrike" dirty="0">
                <a:solidFill>
                  <a:srgbClr val="96607D"/>
                </a:solidFill>
                <a:effectLst/>
                <a:latin typeface="Arial" panose="020B0604020202020204" pitchFamily="34" charset="0"/>
                <a:cs typeface="Arial" panose="020B0604020202020204" pitchFamily="34" charset="0"/>
                <a:hlinkClick r:id="rId3"/>
              </a:rPr>
              <a:t>https://doi.org/10.1080/08998280.2016.11929379</a:t>
            </a:r>
            <a:endParaRPr lang="en-US" sz="1100" b="0" i="0" u="none" strike="noStrike" dirty="0">
              <a:solidFill>
                <a:srgbClr val="212121"/>
              </a:solidFill>
              <a:effectLst/>
              <a:latin typeface="Arial" panose="020B0604020202020204" pitchFamily="34" charset="0"/>
              <a:cs typeface="Arial" panose="020B0604020202020204" pitchFamily="34" charset="0"/>
            </a:endParaRPr>
          </a:p>
          <a:p>
            <a:endParaRPr lang="en-US" sz="1100" b="0" i="0" u="none" strike="noStrike" dirty="0">
              <a:solidFill>
                <a:srgbClr val="212121"/>
              </a:solidFill>
              <a:effectLst/>
              <a:latin typeface="Arial" panose="020B0604020202020204" pitchFamily="34" charset="0"/>
              <a:cs typeface="Arial" panose="020B0604020202020204" pitchFamily="34" charset="0"/>
            </a:endParaRPr>
          </a:p>
          <a:p>
            <a:pPr marL="444500" indent="-444500"/>
            <a:r>
              <a:rPr lang="en-US" sz="1100" b="0" i="0" u="none" strike="noStrike" dirty="0">
                <a:solidFill>
                  <a:srgbClr val="212121"/>
                </a:solidFill>
                <a:effectLst/>
                <a:latin typeface="Arial" panose="020B0604020202020204" pitchFamily="34" charset="0"/>
                <a:cs typeface="Arial" panose="020B0604020202020204" pitchFamily="34" charset="0"/>
              </a:rPr>
              <a:t>Bouchard, K., Coutinho, T., &amp; Tulloch, H. (2023). Cardiovascular disease prognosis among women with anxiety: just the tip of the iceberg? </a:t>
            </a:r>
            <a:r>
              <a:rPr lang="en-US" sz="1100" b="0" i="1" u="none" strike="noStrike" dirty="0">
                <a:solidFill>
                  <a:srgbClr val="212121"/>
                </a:solidFill>
                <a:effectLst/>
                <a:latin typeface="Arial" panose="020B0604020202020204" pitchFamily="34" charset="0"/>
                <a:cs typeface="Arial" panose="020B0604020202020204" pitchFamily="34" charset="0"/>
              </a:rPr>
              <a:t>European Journal of Preventive Cardiology</a:t>
            </a:r>
            <a:r>
              <a:rPr lang="en-US" sz="1100" b="0" i="0" u="none" strike="noStrike" dirty="0">
                <a:solidFill>
                  <a:srgbClr val="212121"/>
                </a:solidFill>
                <a:effectLst/>
                <a:latin typeface="Arial" panose="020B0604020202020204" pitchFamily="34" charset="0"/>
                <a:cs typeface="Arial" panose="020B0604020202020204" pitchFamily="34" charset="0"/>
              </a:rPr>
              <a:t>, </a:t>
            </a:r>
            <a:r>
              <a:rPr lang="en-US" sz="1100" b="0" i="1" u="none" strike="noStrike" dirty="0">
                <a:solidFill>
                  <a:srgbClr val="212121"/>
                </a:solidFill>
                <a:effectLst/>
                <a:latin typeface="Arial" panose="020B0604020202020204" pitchFamily="34" charset="0"/>
                <a:cs typeface="Arial" panose="020B0604020202020204" pitchFamily="34" charset="0"/>
              </a:rPr>
              <a:t>31</a:t>
            </a:r>
            <a:r>
              <a:rPr lang="en-US" sz="1100" b="0" i="0" u="none" strike="noStrike" dirty="0">
                <a:solidFill>
                  <a:srgbClr val="212121"/>
                </a:solidFill>
                <a:effectLst/>
                <a:latin typeface="Arial" panose="020B0604020202020204" pitchFamily="34" charset="0"/>
                <a:cs typeface="Arial" panose="020B0604020202020204" pitchFamily="34" charset="0"/>
              </a:rPr>
              <a:t>(13), 1658-1660. </a:t>
            </a:r>
            <a:r>
              <a:rPr lang="en-US" sz="1100" b="0" i="0" u="sng" strike="noStrike" dirty="0">
                <a:solidFill>
                  <a:srgbClr val="96607D"/>
                </a:solidFill>
                <a:effectLst/>
                <a:latin typeface="Arial" panose="020B0604020202020204" pitchFamily="34" charset="0"/>
                <a:cs typeface="Arial" panose="020B0604020202020204" pitchFamily="34" charset="0"/>
                <a:hlinkClick r:id="rId4"/>
              </a:rPr>
              <a:t>https://doi.org/10.1093/eurjpc/zwad246</a:t>
            </a:r>
            <a:endParaRPr lang="en-US" sz="1100" b="0" i="0" u="sng" strike="noStrike" dirty="0">
              <a:solidFill>
                <a:srgbClr val="96607D"/>
              </a:solidFill>
              <a:effectLst/>
              <a:latin typeface="Arial" panose="020B0604020202020204" pitchFamily="34" charset="0"/>
              <a:cs typeface="Arial" panose="020B0604020202020204" pitchFamily="34" charset="0"/>
            </a:endParaRPr>
          </a:p>
          <a:p>
            <a:endParaRPr lang="en-US" sz="1100" u="sng" dirty="0">
              <a:solidFill>
                <a:srgbClr val="96607D"/>
              </a:solidFill>
              <a:latin typeface="Arial" panose="020B0604020202020204" pitchFamily="34" charset="0"/>
              <a:cs typeface="Arial" panose="020B0604020202020204" pitchFamily="34" charset="0"/>
            </a:endParaRPr>
          </a:p>
          <a:p>
            <a:pPr marL="444500" indent="-444500"/>
            <a:r>
              <a:rPr lang="en-US" sz="1100" b="0" i="0" u="none" strike="noStrike" dirty="0">
                <a:solidFill>
                  <a:srgbClr val="212121"/>
                </a:solidFill>
                <a:effectLst/>
                <a:latin typeface="Arial" panose="020B0604020202020204" pitchFamily="34" charset="0"/>
                <a:cs typeface="Arial" panose="020B0604020202020204" pitchFamily="34" charset="0"/>
              </a:rPr>
              <a:t>de </a:t>
            </a:r>
            <a:r>
              <a:rPr lang="en-US" sz="1100" b="0" i="0" u="none" strike="noStrike" dirty="0" err="1">
                <a:solidFill>
                  <a:srgbClr val="212121"/>
                </a:solidFill>
                <a:effectLst/>
                <a:latin typeface="Arial" panose="020B0604020202020204" pitchFamily="34" charset="0"/>
                <a:cs typeface="Arial" panose="020B0604020202020204" pitchFamily="34" charset="0"/>
              </a:rPr>
              <a:t>Waard</a:t>
            </a:r>
            <a:r>
              <a:rPr lang="en-US" sz="1100" b="0" i="0" u="none" strike="noStrike" dirty="0">
                <a:solidFill>
                  <a:srgbClr val="212121"/>
                </a:solidFill>
                <a:effectLst/>
                <a:latin typeface="Arial" panose="020B0604020202020204" pitchFamily="34" charset="0"/>
                <a:cs typeface="Arial" panose="020B0604020202020204" pitchFamily="34" charset="0"/>
              </a:rPr>
              <a:t>, D., Fagan, A., </a:t>
            </a:r>
            <a:r>
              <a:rPr lang="en-US" sz="1100" b="0" i="0" u="none" strike="noStrike" dirty="0" err="1">
                <a:solidFill>
                  <a:srgbClr val="212121"/>
                </a:solidFill>
                <a:effectLst/>
                <a:latin typeface="Arial" panose="020B0604020202020204" pitchFamily="34" charset="0"/>
                <a:cs typeface="Arial" panose="020B0604020202020204" pitchFamily="34" charset="0"/>
              </a:rPr>
              <a:t>Minnaar</a:t>
            </a:r>
            <a:r>
              <a:rPr lang="en-US" sz="1100" b="0" i="0" u="none" strike="noStrike" dirty="0">
                <a:solidFill>
                  <a:srgbClr val="212121"/>
                </a:solidFill>
                <a:effectLst/>
                <a:latin typeface="Arial" panose="020B0604020202020204" pitchFamily="34" charset="0"/>
                <a:cs typeface="Arial" panose="020B0604020202020204" pitchFamily="34" charset="0"/>
              </a:rPr>
              <a:t>, C., &amp; Horne, D. (2021). Management of patients after coronary artery bypass grafting surgery: a guide for primary care practitioners. </a:t>
            </a:r>
            <a:r>
              <a:rPr lang="en-US" sz="1100" b="0" i="1" u="none" strike="noStrike" dirty="0">
                <a:solidFill>
                  <a:srgbClr val="212121"/>
                </a:solidFill>
                <a:effectLst/>
                <a:latin typeface="Arial" panose="020B0604020202020204" pitchFamily="34" charset="0"/>
                <a:cs typeface="Arial" panose="020B0604020202020204" pitchFamily="34" charset="0"/>
              </a:rPr>
              <a:t>Canadian Medical Association Journal</a:t>
            </a:r>
            <a:r>
              <a:rPr lang="en-US" sz="1100" b="0" i="0" u="none" strike="noStrike" dirty="0">
                <a:solidFill>
                  <a:srgbClr val="212121"/>
                </a:solidFill>
                <a:effectLst/>
                <a:latin typeface="Arial" panose="020B0604020202020204" pitchFamily="34" charset="0"/>
                <a:cs typeface="Arial" panose="020B0604020202020204" pitchFamily="34" charset="0"/>
              </a:rPr>
              <a:t>, </a:t>
            </a:r>
            <a:r>
              <a:rPr lang="en-US" sz="1100" b="0" i="1" u="none" strike="noStrike" dirty="0">
                <a:solidFill>
                  <a:srgbClr val="212121"/>
                </a:solidFill>
                <a:effectLst/>
                <a:latin typeface="Arial" panose="020B0604020202020204" pitchFamily="34" charset="0"/>
                <a:cs typeface="Arial" panose="020B0604020202020204" pitchFamily="34" charset="0"/>
              </a:rPr>
              <a:t>193</a:t>
            </a:r>
            <a:r>
              <a:rPr lang="en-US" sz="1100" b="0" i="0" u="none" strike="noStrike" dirty="0">
                <a:solidFill>
                  <a:srgbClr val="212121"/>
                </a:solidFill>
                <a:effectLst/>
                <a:latin typeface="Arial" panose="020B0604020202020204" pitchFamily="34" charset="0"/>
                <a:cs typeface="Arial" panose="020B0604020202020204" pitchFamily="34" charset="0"/>
              </a:rPr>
              <a:t>(19), E689-E694. </a:t>
            </a:r>
            <a:r>
              <a:rPr lang="en-US" sz="1100" b="0" i="0" u="sng" strike="noStrike" dirty="0">
                <a:solidFill>
                  <a:srgbClr val="96607D"/>
                </a:solidFill>
                <a:effectLst/>
                <a:latin typeface="Arial" panose="020B0604020202020204" pitchFamily="34" charset="0"/>
                <a:cs typeface="Arial" panose="020B0604020202020204" pitchFamily="34" charset="0"/>
                <a:hlinkClick r:id="rId5"/>
              </a:rPr>
              <a:t>https://doi.org/10.1503/cmaj.191108</a:t>
            </a:r>
            <a:endParaRPr lang="en-US" sz="1100" b="0" i="0" u="none" strike="noStrike" dirty="0">
              <a:solidFill>
                <a:srgbClr val="212121"/>
              </a:solidFill>
              <a:effectLst/>
              <a:latin typeface="Arial" panose="020B0604020202020204" pitchFamily="34" charset="0"/>
              <a:cs typeface="Arial" panose="020B0604020202020204" pitchFamily="34" charset="0"/>
            </a:endParaRPr>
          </a:p>
          <a:p>
            <a:endParaRPr lang="en-US" sz="1100" u="sng" dirty="0">
              <a:solidFill>
                <a:srgbClr val="96607D"/>
              </a:solidFill>
              <a:latin typeface="Arial" panose="020B0604020202020204" pitchFamily="34" charset="0"/>
              <a:cs typeface="Arial" panose="020B0604020202020204" pitchFamily="34" charset="0"/>
            </a:endParaRPr>
          </a:p>
          <a:p>
            <a:pPr marL="444500" indent="-444500"/>
            <a:r>
              <a:rPr lang="en-US" sz="1100" b="0" i="0" u="none" strike="noStrike" dirty="0">
                <a:solidFill>
                  <a:srgbClr val="212121"/>
                </a:solidFill>
                <a:effectLst/>
                <a:latin typeface="Arial" panose="020B0604020202020204" pitchFamily="34" charset="0"/>
                <a:cs typeface="Arial" panose="020B0604020202020204" pitchFamily="34" charset="0"/>
              </a:rPr>
              <a:t>Juneau, M. (2023, 5 </a:t>
            </a:r>
            <a:r>
              <a:rPr lang="en-US" sz="1100" b="0" i="0" u="none" strike="noStrike" dirty="0" err="1">
                <a:solidFill>
                  <a:srgbClr val="212121"/>
                </a:solidFill>
                <a:effectLst/>
                <a:latin typeface="Arial" panose="020B0604020202020204" pitchFamily="34" charset="0"/>
                <a:cs typeface="Arial" panose="020B0604020202020204" pitchFamily="34" charset="0"/>
              </a:rPr>
              <a:t>décembre</a:t>
            </a:r>
            <a:r>
              <a:rPr lang="en-US" sz="1100" b="0" i="0" u="none" strike="noStrike" dirty="0">
                <a:solidFill>
                  <a:srgbClr val="212121"/>
                </a:solidFill>
                <a:effectLst/>
                <a:latin typeface="Arial" panose="020B0604020202020204" pitchFamily="34" charset="0"/>
                <a:cs typeface="Arial" panose="020B0604020202020204" pitchFamily="34" charset="0"/>
              </a:rPr>
              <a:t>). </a:t>
            </a:r>
            <a:r>
              <a:rPr lang="en-US" sz="1100" b="0" i="1" u="none" strike="noStrike" dirty="0">
                <a:solidFill>
                  <a:srgbClr val="212121"/>
                </a:solidFill>
                <a:effectLst/>
                <a:latin typeface="Arial" panose="020B0604020202020204" pitchFamily="34" charset="0"/>
                <a:cs typeface="Arial" panose="020B0604020202020204" pitchFamily="34" charset="0"/>
              </a:rPr>
              <a:t>Les </a:t>
            </a:r>
            <a:r>
              <a:rPr lang="en-US" sz="1100" b="0" i="1" u="none" strike="noStrike" dirty="0" err="1">
                <a:solidFill>
                  <a:srgbClr val="212121"/>
                </a:solidFill>
                <a:effectLst/>
                <a:latin typeface="Arial" panose="020B0604020202020204" pitchFamily="34" charset="0"/>
                <a:cs typeface="Arial" panose="020B0604020202020204" pitchFamily="34" charset="0"/>
              </a:rPr>
              <a:t>bénéfices</a:t>
            </a:r>
            <a:r>
              <a:rPr lang="en-US" sz="1100" b="0" i="1" u="none" strike="noStrike" dirty="0">
                <a:solidFill>
                  <a:srgbClr val="212121"/>
                </a:solidFill>
                <a:effectLst/>
                <a:latin typeface="Arial" panose="020B0604020202020204" pitchFamily="34" charset="0"/>
                <a:cs typeface="Arial" panose="020B0604020202020204" pitchFamily="34" charset="0"/>
              </a:rPr>
              <a:t> </a:t>
            </a:r>
            <a:r>
              <a:rPr lang="en-US" sz="1100" b="0" i="1" u="none" strike="noStrike" dirty="0" err="1">
                <a:solidFill>
                  <a:srgbClr val="212121"/>
                </a:solidFill>
                <a:effectLst/>
                <a:latin typeface="Arial" panose="020B0604020202020204" pitchFamily="34" charset="0"/>
                <a:cs typeface="Arial" panose="020B0604020202020204" pitchFamily="34" charset="0"/>
              </a:rPr>
              <a:t>cardiovasculaires</a:t>
            </a:r>
            <a:r>
              <a:rPr lang="en-US" sz="1100" b="0" i="1" u="none" strike="noStrike" dirty="0">
                <a:solidFill>
                  <a:srgbClr val="212121"/>
                </a:solidFill>
                <a:effectLst/>
                <a:latin typeface="Arial" panose="020B0604020202020204" pitchFamily="34" charset="0"/>
                <a:cs typeface="Arial" panose="020B0604020202020204" pitchFamily="34" charset="0"/>
              </a:rPr>
              <a:t> </a:t>
            </a:r>
            <a:r>
              <a:rPr lang="en-US" sz="1100" b="0" i="1" u="none" strike="noStrike" dirty="0" err="1">
                <a:solidFill>
                  <a:srgbClr val="212121"/>
                </a:solidFill>
                <a:effectLst/>
                <a:latin typeface="Arial" panose="020B0604020202020204" pitchFamily="34" charset="0"/>
                <a:cs typeface="Arial" panose="020B0604020202020204" pitchFamily="34" charset="0"/>
              </a:rPr>
              <a:t>associés</a:t>
            </a:r>
            <a:r>
              <a:rPr lang="en-US" sz="1100" b="0" i="1" u="none" strike="noStrike" dirty="0">
                <a:solidFill>
                  <a:srgbClr val="212121"/>
                </a:solidFill>
                <a:effectLst/>
                <a:latin typeface="Arial" panose="020B0604020202020204" pitchFamily="34" charset="0"/>
                <a:cs typeface="Arial" panose="020B0604020202020204" pitchFamily="34" charset="0"/>
              </a:rPr>
              <a:t> à la </a:t>
            </a:r>
            <a:r>
              <a:rPr lang="en-US" sz="1100" b="0" i="1" u="none" strike="noStrike" dirty="0" err="1">
                <a:solidFill>
                  <a:srgbClr val="212121"/>
                </a:solidFill>
                <a:effectLst/>
                <a:latin typeface="Arial" panose="020B0604020202020204" pitchFamily="34" charset="0"/>
                <a:cs typeface="Arial" panose="020B0604020202020204" pitchFamily="34" charset="0"/>
              </a:rPr>
              <a:t>perte</a:t>
            </a:r>
            <a:r>
              <a:rPr lang="en-US" sz="1100" b="0" i="1" u="none" strike="noStrike" dirty="0">
                <a:solidFill>
                  <a:srgbClr val="212121"/>
                </a:solidFill>
                <a:effectLst/>
                <a:latin typeface="Arial" panose="020B0604020202020204" pitchFamily="34" charset="0"/>
                <a:cs typeface="Arial" panose="020B0604020202020204" pitchFamily="34" charset="0"/>
              </a:rPr>
              <a:t> de </a:t>
            </a:r>
            <a:r>
              <a:rPr lang="en-US" sz="1100" b="0" i="1" u="none" strike="noStrike" dirty="0" err="1">
                <a:solidFill>
                  <a:srgbClr val="212121"/>
                </a:solidFill>
                <a:effectLst/>
                <a:latin typeface="Arial" panose="020B0604020202020204" pitchFamily="34" charset="0"/>
                <a:cs typeface="Arial" panose="020B0604020202020204" pitchFamily="34" charset="0"/>
              </a:rPr>
              <a:t>poids</a:t>
            </a:r>
            <a:r>
              <a:rPr lang="en-US" sz="1100" b="0" i="1" u="none" strike="noStrike" dirty="0">
                <a:solidFill>
                  <a:srgbClr val="212121"/>
                </a:solidFill>
                <a:effectLst/>
                <a:latin typeface="Arial" panose="020B0604020202020204" pitchFamily="34" charset="0"/>
                <a:cs typeface="Arial" panose="020B0604020202020204" pitchFamily="34" charset="0"/>
              </a:rPr>
              <a:t> </a:t>
            </a:r>
            <a:r>
              <a:rPr lang="en-US" sz="1100" b="0" i="1" u="none" strike="noStrike" dirty="0" err="1">
                <a:solidFill>
                  <a:srgbClr val="212121"/>
                </a:solidFill>
                <a:effectLst/>
                <a:latin typeface="Arial" panose="020B0604020202020204" pitchFamily="34" charset="0"/>
                <a:cs typeface="Arial" panose="020B0604020202020204" pitchFamily="34" charset="0"/>
              </a:rPr>
              <a:t>corporel</a:t>
            </a:r>
            <a:r>
              <a:rPr lang="en-US" sz="1100" b="0" i="0" u="none" strike="noStrike" dirty="0">
                <a:solidFill>
                  <a:srgbClr val="212121"/>
                </a:solidFill>
                <a:effectLst/>
                <a:latin typeface="Arial" panose="020B0604020202020204" pitchFamily="34" charset="0"/>
                <a:cs typeface="Arial" panose="020B0604020202020204" pitchFamily="34" charset="0"/>
              </a:rPr>
              <a:t>. </a:t>
            </a:r>
            <a:r>
              <a:rPr lang="en-US" sz="1100" b="0" i="0" u="sng" strike="noStrike" dirty="0">
                <a:solidFill>
                  <a:srgbClr val="96607D"/>
                </a:solidFill>
                <a:effectLst/>
                <a:latin typeface="Arial" panose="020B0604020202020204" pitchFamily="34" charset="0"/>
                <a:cs typeface="Arial" panose="020B0604020202020204" pitchFamily="34" charset="0"/>
                <a:hlinkClick r:id="rId6"/>
              </a:rPr>
              <a:t>https://observatoireprevention.org/2023/12/05/les-benefices-cardiovasculaires-associes-a-la-perte-de-poids-corporel/</a:t>
            </a:r>
            <a:endParaRPr lang="en-US" sz="1100" b="0" i="0" u="sng" strike="noStrike" dirty="0">
              <a:solidFill>
                <a:srgbClr val="96607D"/>
              </a:solidFill>
              <a:effectLst/>
              <a:latin typeface="Arial" panose="020B0604020202020204" pitchFamily="34" charset="0"/>
              <a:cs typeface="Arial" panose="020B0604020202020204" pitchFamily="34" charset="0"/>
            </a:endParaRPr>
          </a:p>
          <a:p>
            <a:pPr algn="l"/>
            <a:r>
              <a:rPr lang="en-US" sz="1100" b="0" i="0" u="none" strike="noStrike" dirty="0">
                <a:solidFill>
                  <a:srgbClr val="212121"/>
                </a:solidFill>
                <a:effectLst/>
                <a:latin typeface="Arial" panose="020B0604020202020204" pitchFamily="34" charset="0"/>
                <a:cs typeface="Arial" panose="020B0604020202020204" pitchFamily="34" charset="0"/>
              </a:rPr>
              <a:t> </a:t>
            </a:r>
          </a:p>
          <a:p>
            <a:pPr marL="444500" indent="-444500" algn="l"/>
            <a:r>
              <a:rPr lang="en-US" sz="1100" b="0" i="0" u="none" strike="noStrike" dirty="0" err="1">
                <a:solidFill>
                  <a:srgbClr val="212121"/>
                </a:solidFill>
                <a:effectLst/>
                <a:latin typeface="Arial" panose="020B0604020202020204" pitchFamily="34" charset="0"/>
                <a:cs typeface="Arial" panose="020B0604020202020204" pitchFamily="34" charset="0"/>
              </a:rPr>
              <a:t>Sweis</a:t>
            </a:r>
            <a:r>
              <a:rPr lang="en-US" sz="1100" b="0" i="0" u="none" strike="noStrike" dirty="0">
                <a:solidFill>
                  <a:srgbClr val="212121"/>
                </a:solidFill>
                <a:effectLst/>
                <a:latin typeface="Arial" panose="020B0604020202020204" pitchFamily="34" charset="0"/>
                <a:cs typeface="Arial" panose="020B0604020202020204" pitchFamily="34" charset="0"/>
              </a:rPr>
              <a:t>, R. N., &amp; Jivan, A. (2024). </a:t>
            </a:r>
            <a:r>
              <a:rPr lang="en-US" sz="1100" b="0" i="1" u="none" strike="noStrike" dirty="0">
                <a:solidFill>
                  <a:srgbClr val="212121"/>
                </a:solidFill>
                <a:effectLst/>
                <a:latin typeface="Arial" panose="020B0604020202020204" pitchFamily="34" charset="0"/>
                <a:cs typeface="Arial" panose="020B0604020202020204" pitchFamily="34" charset="0"/>
              </a:rPr>
              <a:t>Angor instable</a:t>
            </a:r>
            <a:r>
              <a:rPr lang="en-US" sz="1100" b="0" i="0" u="none" strike="noStrike" dirty="0">
                <a:solidFill>
                  <a:srgbClr val="212121"/>
                </a:solidFill>
                <a:effectLst/>
                <a:latin typeface="Arial" panose="020B0604020202020204" pitchFamily="34" charset="0"/>
                <a:cs typeface="Arial" panose="020B0604020202020204" pitchFamily="34" charset="0"/>
              </a:rPr>
              <a:t>. </a:t>
            </a:r>
            <a:r>
              <a:rPr lang="en-US" sz="1100" b="0" i="0" u="sng" strike="noStrike" dirty="0">
                <a:solidFill>
                  <a:srgbClr val="96607D"/>
                </a:solidFill>
                <a:effectLst/>
                <a:latin typeface="Arial" panose="020B0604020202020204" pitchFamily="34" charset="0"/>
                <a:cs typeface="Arial" panose="020B0604020202020204" pitchFamily="34" charset="0"/>
                <a:hlinkClick r:id="rId7"/>
              </a:rPr>
              <a:t>https://www.merckmanuals.com/fr-ca/professional/troubles-cardiovasculaires/coronaropathie/angor-instable</a:t>
            </a:r>
            <a:endParaRPr lang="en-US" sz="1100" b="0" i="0" u="none" strike="noStrike" dirty="0">
              <a:solidFill>
                <a:srgbClr val="212121"/>
              </a:solidFill>
              <a:effectLst/>
              <a:latin typeface="Arial" panose="020B0604020202020204" pitchFamily="34" charset="0"/>
              <a:cs typeface="Arial" panose="020B0604020202020204" pitchFamily="34" charset="0"/>
            </a:endParaRPr>
          </a:p>
          <a:p>
            <a:pPr algn="l"/>
            <a:r>
              <a:rPr lang="en-US" sz="1100" b="0" i="0" u="none" strike="noStrike" dirty="0">
                <a:solidFill>
                  <a:srgbClr val="212121"/>
                </a:solidFill>
                <a:effectLst/>
                <a:latin typeface="Arial" panose="020B0604020202020204" pitchFamily="34" charset="0"/>
                <a:cs typeface="Arial" panose="020B0604020202020204" pitchFamily="34" charset="0"/>
              </a:rPr>
              <a:t> </a:t>
            </a:r>
          </a:p>
          <a:p>
            <a:pPr marL="444500" indent="-444500" algn="l"/>
            <a:r>
              <a:rPr lang="en-US" sz="1100" b="0" i="0" u="none" strike="noStrike" dirty="0" err="1">
                <a:solidFill>
                  <a:srgbClr val="212121"/>
                </a:solidFill>
                <a:effectLst/>
                <a:latin typeface="Arial" panose="020B0604020202020204" pitchFamily="34" charset="0"/>
                <a:cs typeface="Arial" panose="020B0604020202020204" pitchFamily="34" charset="0"/>
              </a:rPr>
              <a:t>Sweis</a:t>
            </a:r>
            <a:r>
              <a:rPr lang="en-US" sz="1100" b="0" i="0" u="none" strike="noStrike" dirty="0">
                <a:solidFill>
                  <a:srgbClr val="212121"/>
                </a:solidFill>
                <a:effectLst/>
                <a:latin typeface="Arial" panose="020B0604020202020204" pitchFamily="34" charset="0"/>
                <a:cs typeface="Arial" panose="020B0604020202020204" pitchFamily="34" charset="0"/>
              </a:rPr>
              <a:t>, R. N., &amp; Jivan, A. (2024a). </a:t>
            </a:r>
            <a:r>
              <a:rPr lang="en-US" sz="1100" b="0" i="1" u="none" strike="noStrike" dirty="0" err="1">
                <a:solidFill>
                  <a:srgbClr val="212121"/>
                </a:solidFill>
                <a:effectLst/>
                <a:latin typeface="Arial" panose="020B0604020202020204" pitchFamily="34" charset="0"/>
                <a:cs typeface="Arial" panose="020B0604020202020204" pitchFamily="34" charset="0"/>
              </a:rPr>
              <a:t>Infarctus</a:t>
            </a:r>
            <a:r>
              <a:rPr lang="en-US" sz="1100" b="0" i="1" u="none" strike="noStrike" dirty="0">
                <a:solidFill>
                  <a:srgbClr val="212121"/>
                </a:solidFill>
                <a:effectLst/>
                <a:latin typeface="Arial" panose="020B0604020202020204" pitchFamily="34" charset="0"/>
                <a:cs typeface="Arial" panose="020B0604020202020204" pitchFamily="34" charset="0"/>
              </a:rPr>
              <a:t> du </a:t>
            </a:r>
            <a:r>
              <a:rPr lang="en-US" sz="1100" b="0" i="1" u="none" strike="noStrike" dirty="0" err="1">
                <a:solidFill>
                  <a:srgbClr val="212121"/>
                </a:solidFill>
                <a:effectLst/>
                <a:latin typeface="Arial" panose="020B0604020202020204" pitchFamily="34" charset="0"/>
                <a:cs typeface="Arial" panose="020B0604020202020204" pitchFamily="34" charset="0"/>
              </a:rPr>
              <a:t>myocarde</a:t>
            </a:r>
            <a:r>
              <a:rPr lang="en-US" sz="1100" b="0" i="1" u="none" strike="noStrike" dirty="0">
                <a:solidFill>
                  <a:srgbClr val="212121"/>
                </a:solidFill>
                <a:effectLst/>
                <a:latin typeface="Arial" panose="020B0604020202020204" pitchFamily="34" charset="0"/>
                <a:cs typeface="Arial" panose="020B0604020202020204" pitchFamily="34" charset="0"/>
              </a:rPr>
              <a:t> </a:t>
            </a:r>
            <a:r>
              <a:rPr lang="en-US" sz="1100" b="0" i="1" u="none" strike="noStrike" dirty="0" err="1">
                <a:solidFill>
                  <a:srgbClr val="212121"/>
                </a:solidFill>
                <a:effectLst/>
                <a:latin typeface="Arial" panose="020B0604020202020204" pitchFamily="34" charset="0"/>
                <a:cs typeface="Arial" panose="020B0604020202020204" pitchFamily="34" charset="0"/>
              </a:rPr>
              <a:t>aigu</a:t>
            </a:r>
            <a:r>
              <a:rPr lang="en-US" sz="1100" b="0" i="0" u="none" strike="noStrike" dirty="0">
                <a:solidFill>
                  <a:srgbClr val="212121"/>
                </a:solidFill>
                <a:effectLst/>
                <a:latin typeface="Arial" panose="020B0604020202020204" pitchFamily="34" charset="0"/>
                <a:cs typeface="Arial" panose="020B0604020202020204" pitchFamily="34" charset="0"/>
              </a:rPr>
              <a:t>. </a:t>
            </a:r>
            <a:r>
              <a:rPr lang="en-US" sz="1100" b="0" i="0" u="sng" strike="noStrike" dirty="0">
                <a:solidFill>
                  <a:srgbClr val="96607D"/>
                </a:solidFill>
                <a:effectLst/>
                <a:latin typeface="Arial" panose="020B0604020202020204" pitchFamily="34" charset="0"/>
                <a:cs typeface="Arial" panose="020B0604020202020204" pitchFamily="34" charset="0"/>
                <a:hlinkClick r:id="rId8"/>
              </a:rPr>
              <a:t>https://www.merckmanuals.com/fr-ca/professional/troubles-cardiovasculaires/coronaropathie/infarctus-du-myocarde-aigu</a:t>
            </a:r>
            <a:endParaRPr lang="en-US" sz="1100" b="0" i="0" u="none" strike="noStrike" dirty="0">
              <a:solidFill>
                <a:srgbClr val="21212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68336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5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Bibliographie</a:t>
            </a:r>
            <a:endParaRPr dirty="0"/>
          </a:p>
        </p:txBody>
      </p:sp>
      <p:sp>
        <p:nvSpPr>
          <p:cNvPr id="2" name="ZoneTexte 1">
            <a:extLst>
              <a:ext uri="{FF2B5EF4-FFF2-40B4-BE49-F238E27FC236}">
                <a16:creationId xmlns:a16="http://schemas.microsoft.com/office/drawing/2014/main" id="{27769DA0-65C9-051D-0CAC-27EA6EC31F8F}"/>
              </a:ext>
            </a:extLst>
          </p:cNvPr>
          <p:cNvSpPr txBox="1"/>
          <p:nvPr/>
        </p:nvSpPr>
        <p:spPr>
          <a:xfrm>
            <a:off x="180110" y="1518302"/>
            <a:ext cx="8783780" cy="3985706"/>
          </a:xfrm>
          <a:prstGeom prst="rect">
            <a:avLst/>
          </a:prstGeom>
          <a:noFill/>
        </p:spPr>
        <p:txBody>
          <a:bodyPr wrap="square">
            <a:spAutoFit/>
          </a:bodyPr>
          <a:lstStyle/>
          <a:p>
            <a:pPr marL="444500" indent="-444500" algn="l"/>
            <a:endParaRPr lang="en-US" sz="1100" u="sng" dirty="0">
              <a:solidFill>
                <a:srgbClr val="96607D"/>
              </a:solidFill>
              <a:latin typeface="Arial" panose="020B0604020202020204" pitchFamily="34" charset="0"/>
              <a:cs typeface="Arial" panose="020B0604020202020204" pitchFamily="34" charset="0"/>
            </a:endParaRPr>
          </a:p>
          <a:p>
            <a:pPr marL="444500" indent="-444500"/>
            <a:r>
              <a:rPr lang="en-US" sz="1100" b="0" i="0" u="none" strike="noStrike" dirty="0">
                <a:solidFill>
                  <a:srgbClr val="212121"/>
                </a:solidFill>
                <a:effectLst/>
                <a:latin typeface="Arial" panose="020B0604020202020204" pitchFamily="34" charset="0"/>
                <a:cs typeface="Arial" panose="020B0604020202020204" pitchFamily="34" charset="0"/>
              </a:rPr>
              <a:t>American College of Sports Medicine, Liguori, G., </a:t>
            </a:r>
            <a:r>
              <a:rPr lang="en-US" sz="1100" b="0" i="0" u="none" strike="noStrike" dirty="0" err="1">
                <a:solidFill>
                  <a:srgbClr val="212121"/>
                </a:solidFill>
                <a:effectLst/>
                <a:latin typeface="Arial" panose="020B0604020202020204" pitchFamily="34" charset="0"/>
                <a:cs typeface="Arial" panose="020B0604020202020204" pitchFamily="34" charset="0"/>
              </a:rPr>
              <a:t>Feito</a:t>
            </a:r>
            <a:r>
              <a:rPr lang="en-US" sz="1100" b="0" i="0" u="none" strike="noStrike" dirty="0">
                <a:solidFill>
                  <a:srgbClr val="212121"/>
                </a:solidFill>
                <a:effectLst/>
                <a:latin typeface="Arial" panose="020B0604020202020204" pitchFamily="34" charset="0"/>
                <a:cs typeface="Arial" panose="020B0604020202020204" pitchFamily="34" charset="0"/>
              </a:rPr>
              <a:t>, Y., Fountaine, C., &amp; Roy, B. A. (2022). </a:t>
            </a:r>
            <a:r>
              <a:rPr lang="en-US" sz="1100" b="0" i="1" u="none" strike="noStrike" dirty="0">
                <a:solidFill>
                  <a:srgbClr val="212121"/>
                </a:solidFill>
                <a:effectLst/>
                <a:latin typeface="Arial" panose="020B0604020202020204" pitchFamily="34" charset="0"/>
                <a:cs typeface="Arial" panose="020B0604020202020204" pitchFamily="34" charset="0"/>
              </a:rPr>
              <a:t>ACSM's guidelines for exercise testing and prescription</a:t>
            </a:r>
            <a:r>
              <a:rPr lang="en-US" sz="1100" b="0" i="0" u="none" strike="noStrike" dirty="0">
                <a:solidFill>
                  <a:srgbClr val="212121"/>
                </a:solidFill>
                <a:effectLst/>
                <a:latin typeface="Arial" panose="020B0604020202020204" pitchFamily="34" charset="0"/>
                <a:cs typeface="Arial" panose="020B0604020202020204" pitchFamily="34" charset="0"/>
              </a:rPr>
              <a:t> (Eleventh edition). Wolters Kluwer. </a:t>
            </a:r>
          </a:p>
          <a:p>
            <a:pPr marL="444500" indent="-444500"/>
            <a:endParaRPr lang="en-US" sz="1100" dirty="0">
              <a:solidFill>
                <a:srgbClr val="212121"/>
              </a:solidFill>
              <a:latin typeface="Arial" panose="020B0604020202020204" pitchFamily="34" charset="0"/>
              <a:cs typeface="Arial" panose="020B0604020202020204" pitchFamily="34" charset="0"/>
            </a:endParaRPr>
          </a:p>
          <a:p>
            <a:r>
              <a:rPr lang="fr-CA" sz="1100" kern="100" dirty="0">
                <a:effectLst/>
                <a:latin typeface="Arial" panose="020B0604020202020204" pitchFamily="34" charset="0"/>
                <a:ea typeface="Aptos" panose="020B0004020202020204" pitchFamily="34" charset="0"/>
                <a:cs typeface="Arial" panose="020B0604020202020204" pitchFamily="34" charset="0"/>
              </a:rPr>
              <a:t>Santé Canada. (1994). </a:t>
            </a:r>
            <a:r>
              <a:rPr lang="fr-CA" sz="1100" i="1" kern="100" dirty="0">
                <a:effectLst/>
                <a:latin typeface="Arial" panose="020B0604020202020204" pitchFamily="34" charset="0"/>
                <a:ea typeface="Aptos" panose="020B0004020202020204" pitchFamily="34" charset="0"/>
                <a:cs typeface="Arial" panose="020B0604020202020204" pitchFamily="34" charset="0"/>
              </a:rPr>
              <a:t>Portail des médicaments et des produits de santé : Coversyl</a:t>
            </a:r>
            <a:r>
              <a:rPr lang="fr-CA" sz="1100" kern="100" dirty="0">
                <a:effectLst/>
                <a:latin typeface="Arial" panose="020B0604020202020204" pitchFamily="34" charset="0"/>
                <a:ea typeface="Aptos" panose="020B0004020202020204" pitchFamily="34" charset="0"/>
                <a:cs typeface="Arial" panose="020B0604020202020204" pitchFamily="34" charset="0"/>
              </a:rPr>
              <a:t>. </a:t>
            </a:r>
            <a:r>
              <a:rPr lang="fr-CA" sz="1100" kern="100" dirty="0">
                <a:effectLst/>
                <a:latin typeface="Arial" panose="020B0604020202020204" pitchFamily="34" charset="0"/>
                <a:ea typeface="Aptos" panose="020B0004020202020204" pitchFamily="34" charset="0"/>
                <a:cs typeface="Arial" panose="020B0604020202020204" pitchFamily="34" charset="0"/>
                <a:hlinkClick r:id="rId3"/>
              </a:rPr>
              <a:t>https://dhpp.hpfb-dgpsa.ca/dhpp/resource/16879</a:t>
            </a:r>
            <a:endParaRPr lang="fr-CA" sz="1100" kern="100" dirty="0">
              <a:effectLst/>
              <a:latin typeface="Arial" panose="020B0604020202020204" pitchFamily="34" charset="0"/>
              <a:ea typeface="Aptos" panose="020B0004020202020204" pitchFamily="34" charset="0"/>
              <a:cs typeface="Arial" panose="020B0604020202020204" pitchFamily="34" charset="0"/>
            </a:endParaRPr>
          </a:p>
          <a:p>
            <a:endParaRPr lang="fr-CA" sz="1100" kern="100" dirty="0">
              <a:effectLst/>
              <a:latin typeface="Arial" panose="020B0604020202020204" pitchFamily="34" charset="0"/>
              <a:ea typeface="Aptos" panose="020B0004020202020204" pitchFamily="34" charset="0"/>
              <a:cs typeface="Arial" panose="020B0604020202020204" pitchFamily="34" charset="0"/>
            </a:endParaRPr>
          </a:p>
          <a:p>
            <a:r>
              <a:rPr lang="fr-CA" sz="1100" kern="100" dirty="0">
                <a:effectLst/>
                <a:latin typeface="Arial" panose="020B0604020202020204" pitchFamily="34" charset="0"/>
                <a:ea typeface="Aptos" panose="020B0004020202020204" pitchFamily="34" charset="0"/>
                <a:cs typeface="Arial" panose="020B0604020202020204" pitchFamily="34" charset="0"/>
              </a:rPr>
              <a:t>Santé Canada. (2003). </a:t>
            </a:r>
            <a:r>
              <a:rPr lang="fr-CA" sz="1100" i="1" kern="100" dirty="0">
                <a:effectLst/>
                <a:latin typeface="Arial" panose="020B0604020202020204" pitchFamily="34" charset="0"/>
                <a:ea typeface="Aptos" panose="020B0004020202020204" pitchFamily="34" charset="0"/>
                <a:cs typeface="Arial" panose="020B0604020202020204" pitchFamily="34" charset="0"/>
              </a:rPr>
              <a:t>Portail des médicaments et produits de santé : Crestor</a:t>
            </a:r>
            <a:r>
              <a:rPr lang="fr-CA" sz="1100" kern="100" dirty="0">
                <a:effectLst/>
                <a:latin typeface="Arial" panose="020B0604020202020204" pitchFamily="34" charset="0"/>
                <a:ea typeface="Aptos" panose="020B0004020202020204" pitchFamily="34" charset="0"/>
                <a:cs typeface="Arial" panose="020B0604020202020204" pitchFamily="34" charset="0"/>
              </a:rPr>
              <a:t>. </a:t>
            </a:r>
            <a:r>
              <a:rPr lang="fr-CA" sz="1100" kern="100" dirty="0">
                <a:effectLst/>
                <a:latin typeface="Arial" panose="020B0604020202020204" pitchFamily="34" charset="0"/>
                <a:ea typeface="Aptos" panose="020B0004020202020204" pitchFamily="34" charset="0"/>
                <a:cs typeface="Arial" panose="020B0604020202020204" pitchFamily="34" charset="0"/>
                <a:hlinkClick r:id="rId4"/>
              </a:rPr>
              <a:t>https://pmps.hpfb-dgpsa.ca/dhpp/resource/71404</a:t>
            </a:r>
            <a:endParaRPr lang="fr-CA" sz="1100" kern="100" dirty="0">
              <a:effectLst/>
              <a:latin typeface="Arial" panose="020B0604020202020204" pitchFamily="34" charset="0"/>
              <a:ea typeface="Aptos" panose="020B0004020202020204" pitchFamily="34" charset="0"/>
              <a:cs typeface="Arial" panose="020B0604020202020204" pitchFamily="34" charset="0"/>
            </a:endParaRPr>
          </a:p>
          <a:p>
            <a:endParaRPr lang="fr-CA" sz="1100" kern="100" dirty="0">
              <a:effectLst/>
              <a:latin typeface="Arial" panose="020B0604020202020204" pitchFamily="34" charset="0"/>
              <a:ea typeface="Aptos" panose="020B0004020202020204" pitchFamily="34" charset="0"/>
              <a:cs typeface="Arial" panose="020B0604020202020204" pitchFamily="34" charset="0"/>
            </a:endParaRPr>
          </a:p>
          <a:p>
            <a:r>
              <a:rPr lang="fr-CA" sz="1100" kern="100" dirty="0">
                <a:effectLst/>
                <a:latin typeface="Arial" panose="020B0604020202020204" pitchFamily="34" charset="0"/>
                <a:ea typeface="Aptos" panose="020B0004020202020204" pitchFamily="34" charset="0"/>
                <a:cs typeface="Arial" panose="020B0604020202020204" pitchFamily="34" charset="0"/>
              </a:rPr>
              <a:t>Santé Canada. (2015). </a:t>
            </a:r>
            <a:r>
              <a:rPr lang="fr-CA" sz="1100" i="1" kern="100" dirty="0">
                <a:effectLst/>
                <a:latin typeface="Arial" panose="020B0604020202020204" pitchFamily="34" charset="0"/>
                <a:ea typeface="Aptos" panose="020B0004020202020204" pitchFamily="34" charset="0"/>
                <a:cs typeface="Arial" panose="020B0604020202020204" pitchFamily="34" charset="0"/>
              </a:rPr>
              <a:t>Portail des médicaments et produits de santé : </a:t>
            </a:r>
            <a:r>
              <a:rPr lang="fr-CA" sz="1100" i="1" kern="100" dirty="0" err="1">
                <a:effectLst/>
                <a:latin typeface="Arial" panose="020B0604020202020204" pitchFamily="34" charset="0"/>
                <a:ea typeface="Aptos" panose="020B0004020202020204" pitchFamily="34" charset="0"/>
                <a:cs typeface="Arial" panose="020B0604020202020204" pitchFamily="34" charset="0"/>
              </a:rPr>
              <a:t>Forxiga</a:t>
            </a:r>
            <a:r>
              <a:rPr lang="fr-CA" sz="1100" kern="100" dirty="0">
                <a:effectLst/>
                <a:latin typeface="Arial" panose="020B0604020202020204" pitchFamily="34" charset="0"/>
                <a:ea typeface="Aptos" panose="020B0004020202020204" pitchFamily="34" charset="0"/>
                <a:cs typeface="Arial" panose="020B0604020202020204" pitchFamily="34" charset="0"/>
              </a:rPr>
              <a:t>. </a:t>
            </a:r>
            <a:r>
              <a:rPr lang="fr-CA" sz="1100" kern="100" dirty="0">
                <a:effectLst/>
                <a:latin typeface="Arial" panose="020B0604020202020204" pitchFamily="34" charset="0"/>
                <a:ea typeface="Aptos" panose="020B0004020202020204" pitchFamily="34" charset="0"/>
                <a:cs typeface="Arial" panose="020B0604020202020204" pitchFamily="34" charset="0"/>
                <a:hlinkClick r:id="rId5"/>
              </a:rPr>
              <a:t>https://pmps.hpfb-dgpsa.ca/dhpp/resource/91978</a:t>
            </a:r>
            <a:endParaRPr lang="fr-CA" sz="1100" kern="100" dirty="0">
              <a:effectLst/>
              <a:latin typeface="Arial" panose="020B0604020202020204" pitchFamily="34" charset="0"/>
              <a:ea typeface="Aptos" panose="020B0004020202020204" pitchFamily="34" charset="0"/>
              <a:cs typeface="Arial" panose="020B0604020202020204" pitchFamily="34" charset="0"/>
            </a:endParaRPr>
          </a:p>
          <a:p>
            <a:endParaRPr lang="fr-CA" sz="1100" kern="100" dirty="0">
              <a:effectLst/>
              <a:latin typeface="Arial" panose="020B0604020202020204" pitchFamily="34" charset="0"/>
              <a:ea typeface="Aptos" panose="020B0004020202020204" pitchFamily="34" charset="0"/>
              <a:cs typeface="Arial" panose="020B0604020202020204" pitchFamily="34" charset="0"/>
            </a:endParaRPr>
          </a:p>
          <a:p>
            <a:r>
              <a:rPr lang="fr-CA" sz="1100" kern="100" dirty="0">
                <a:effectLst/>
                <a:latin typeface="Arial" panose="020B0604020202020204" pitchFamily="34" charset="0"/>
                <a:ea typeface="Aptos" panose="020B0004020202020204" pitchFamily="34" charset="0"/>
                <a:cs typeface="Arial" panose="020B0604020202020204" pitchFamily="34" charset="0"/>
              </a:rPr>
              <a:t>Santé Canada. (2022). </a:t>
            </a:r>
            <a:r>
              <a:rPr lang="fr-CA" sz="1100" i="1" kern="100" dirty="0">
                <a:effectLst/>
                <a:latin typeface="Arial" panose="020B0604020202020204" pitchFamily="34" charset="0"/>
                <a:ea typeface="Aptos" panose="020B0004020202020204" pitchFamily="34" charset="0"/>
                <a:cs typeface="Arial" panose="020B0604020202020204" pitchFamily="34" charset="0"/>
              </a:rPr>
              <a:t>Portail des médicaments et produits de santé: Riva-</a:t>
            </a:r>
            <a:r>
              <a:rPr lang="fr-CA" sz="1100" i="1" kern="100" dirty="0" err="1">
                <a:effectLst/>
                <a:latin typeface="Arial" panose="020B0604020202020204" pitchFamily="34" charset="0"/>
                <a:ea typeface="Aptos" panose="020B0004020202020204" pitchFamily="34" charset="0"/>
                <a:cs typeface="Arial" panose="020B0604020202020204" pitchFamily="34" charset="0"/>
              </a:rPr>
              <a:t>Metformin</a:t>
            </a:r>
            <a:r>
              <a:rPr lang="fr-CA" sz="1100" kern="100" dirty="0">
                <a:effectLst/>
                <a:latin typeface="Arial" panose="020B0604020202020204" pitchFamily="34" charset="0"/>
                <a:ea typeface="Aptos" panose="020B0004020202020204" pitchFamily="34" charset="0"/>
                <a:cs typeface="Arial" panose="020B0604020202020204" pitchFamily="34" charset="0"/>
              </a:rPr>
              <a:t>. </a:t>
            </a:r>
            <a:r>
              <a:rPr lang="fr-CA" sz="1100" kern="100" dirty="0">
                <a:effectLst/>
                <a:latin typeface="Arial" panose="020B0604020202020204" pitchFamily="34" charset="0"/>
                <a:ea typeface="Aptos" panose="020B0004020202020204" pitchFamily="34" charset="0"/>
                <a:cs typeface="Arial" panose="020B0604020202020204" pitchFamily="34" charset="0"/>
                <a:hlinkClick r:id="rId6"/>
              </a:rPr>
              <a:t>https://pmps.hpfb-dgpsa.ca/dhpp/resource/66606</a:t>
            </a:r>
            <a:endParaRPr lang="fr-CA" sz="1100" kern="100" dirty="0">
              <a:effectLst/>
              <a:latin typeface="Arial" panose="020B0604020202020204" pitchFamily="34" charset="0"/>
              <a:ea typeface="Aptos" panose="020B0004020202020204" pitchFamily="34" charset="0"/>
              <a:cs typeface="Arial" panose="020B0604020202020204" pitchFamily="34" charset="0"/>
            </a:endParaRPr>
          </a:p>
          <a:p>
            <a:endParaRPr lang="fr-CA" sz="1100" b="0" i="0" u="none" strike="noStrike" kern="100" dirty="0">
              <a:solidFill>
                <a:srgbClr val="212121"/>
              </a:solidFill>
              <a:latin typeface="Arial" panose="020B0604020202020204" pitchFamily="34" charset="0"/>
              <a:cs typeface="Arial" panose="020B0604020202020204" pitchFamily="34" charset="0"/>
            </a:endParaRPr>
          </a:p>
          <a:p>
            <a:r>
              <a:rPr lang="fr-CA" sz="1100" kern="100" dirty="0">
                <a:effectLst/>
                <a:latin typeface="Arial" panose="020B0604020202020204" pitchFamily="34" charset="0"/>
                <a:ea typeface="Aptos" panose="020B0004020202020204" pitchFamily="34" charset="0"/>
                <a:cs typeface="Arial" panose="020B0604020202020204" pitchFamily="34" charset="0"/>
              </a:rPr>
              <a:t>Santé Canada. (2024). </a:t>
            </a:r>
            <a:r>
              <a:rPr lang="fr-CA" sz="1100" i="1" kern="100" dirty="0">
                <a:effectLst/>
                <a:latin typeface="Arial" panose="020B0604020202020204" pitchFamily="34" charset="0"/>
                <a:ea typeface="Aptos" panose="020B0004020202020204" pitchFamily="34" charset="0"/>
                <a:cs typeface="Arial" panose="020B0604020202020204" pitchFamily="34" charset="0"/>
              </a:rPr>
              <a:t>Portail des médicaments et produits de santé: Bisoprolol</a:t>
            </a:r>
            <a:r>
              <a:rPr lang="fr-CA" sz="1100" kern="100" dirty="0">
                <a:effectLst/>
                <a:latin typeface="Arial" panose="020B0604020202020204" pitchFamily="34" charset="0"/>
                <a:ea typeface="Aptos" panose="020B0004020202020204" pitchFamily="34" charset="0"/>
                <a:cs typeface="Arial" panose="020B0604020202020204" pitchFamily="34" charset="0"/>
              </a:rPr>
              <a:t>. </a:t>
            </a:r>
            <a:r>
              <a:rPr lang="en-US" sz="1100" b="0" i="0" u="none" strike="noStrike" dirty="0">
                <a:solidFill>
                  <a:srgbClr val="212121"/>
                </a:solidFill>
                <a:effectLst/>
                <a:latin typeface="Arial" panose="020B0604020202020204" pitchFamily="34" charset="0"/>
                <a:cs typeface="Arial" panose="020B0604020202020204" pitchFamily="34" charset="0"/>
                <a:hlinkClick r:id="rId7"/>
              </a:rPr>
              <a:t>https://pmps.hpfb-dgpsa.ca/dhpp/resource/104312</a:t>
            </a:r>
            <a:endParaRPr lang="fr-CA" sz="1100" kern="100" dirty="0">
              <a:solidFill>
                <a:srgbClr val="212121"/>
              </a:solidFill>
              <a:effectLst/>
              <a:latin typeface="Arial" panose="020B0604020202020204" pitchFamily="34" charset="0"/>
              <a:cs typeface="Arial" panose="020B0604020202020204" pitchFamily="34" charset="0"/>
            </a:endParaRPr>
          </a:p>
          <a:p>
            <a:endParaRPr lang="en-US" sz="1100" b="0" i="0" u="none" strike="noStrike" dirty="0">
              <a:solidFill>
                <a:srgbClr val="212121"/>
              </a:solidFill>
              <a:effectLst/>
              <a:latin typeface="Arial" panose="020B0604020202020204" pitchFamily="34" charset="0"/>
              <a:cs typeface="Arial" panose="020B0604020202020204" pitchFamily="34" charset="0"/>
            </a:endParaRPr>
          </a:p>
          <a:p>
            <a:pPr algn="l"/>
            <a:r>
              <a:rPr lang="en-US" sz="1100" b="0" i="0" u="none" strike="noStrike" dirty="0" err="1">
                <a:solidFill>
                  <a:srgbClr val="212121"/>
                </a:solidFill>
                <a:effectLst/>
                <a:latin typeface="Arial" panose="020B0604020202020204" pitchFamily="34" charset="0"/>
                <a:cs typeface="Arial" panose="020B0604020202020204" pitchFamily="34" charset="0"/>
              </a:rPr>
              <a:t>Sweis</a:t>
            </a:r>
            <a:r>
              <a:rPr lang="en-US" sz="1100" b="0" i="0" u="none" strike="noStrike" dirty="0">
                <a:solidFill>
                  <a:srgbClr val="212121"/>
                </a:solidFill>
                <a:effectLst/>
                <a:latin typeface="Arial" panose="020B0604020202020204" pitchFamily="34" charset="0"/>
                <a:cs typeface="Arial" panose="020B0604020202020204" pitchFamily="34" charset="0"/>
              </a:rPr>
              <a:t>, R. N., &amp; Jivan, A. (2024). </a:t>
            </a:r>
            <a:r>
              <a:rPr lang="en-US" sz="1100" b="0" i="1" u="none" strike="noStrike" dirty="0">
                <a:solidFill>
                  <a:srgbClr val="212121"/>
                </a:solidFill>
                <a:effectLst/>
                <a:latin typeface="Arial" panose="020B0604020202020204" pitchFamily="34" charset="0"/>
                <a:cs typeface="Arial" panose="020B0604020202020204" pitchFamily="34" charset="0"/>
              </a:rPr>
              <a:t>Angor</a:t>
            </a:r>
            <a:r>
              <a:rPr lang="en-US" sz="1100" b="0" i="0" u="none" strike="noStrike" dirty="0">
                <a:solidFill>
                  <a:srgbClr val="212121"/>
                </a:solidFill>
                <a:effectLst/>
                <a:latin typeface="Arial" panose="020B0604020202020204" pitchFamily="34" charset="0"/>
                <a:cs typeface="Arial" panose="020B0604020202020204" pitchFamily="34" charset="0"/>
              </a:rPr>
              <a:t>. </a:t>
            </a:r>
            <a:r>
              <a:rPr lang="en-US" sz="1100" b="0" i="0" u="sng" strike="noStrike" dirty="0">
                <a:solidFill>
                  <a:srgbClr val="96607D"/>
                </a:solidFill>
                <a:effectLst/>
                <a:latin typeface="Arial" panose="020B0604020202020204" pitchFamily="34" charset="0"/>
                <a:cs typeface="Arial" panose="020B0604020202020204" pitchFamily="34" charset="0"/>
                <a:hlinkClick r:id="rId8"/>
              </a:rPr>
              <a:t>https://www.merckmanuals.com/fr-ca/professional/troubles-cardiovasculaires/coronaropathie/angor</a:t>
            </a:r>
            <a:endParaRPr lang="en-US" sz="1100" dirty="0">
              <a:solidFill>
                <a:srgbClr val="212121"/>
              </a:solidFill>
              <a:latin typeface="Arial" panose="020B0604020202020204" pitchFamily="34" charset="0"/>
              <a:cs typeface="Arial" panose="020B0604020202020204" pitchFamily="34" charset="0"/>
            </a:endParaRPr>
          </a:p>
          <a:p>
            <a:pPr marL="444500" indent="-444500"/>
            <a:endParaRPr lang="en-US" sz="1100" dirty="0">
              <a:solidFill>
                <a:srgbClr val="212121"/>
              </a:solidFill>
              <a:latin typeface="Arial" panose="020B0604020202020204" pitchFamily="34" charset="0"/>
              <a:cs typeface="Arial" panose="020B0604020202020204" pitchFamily="34" charset="0"/>
            </a:endParaRPr>
          </a:p>
          <a:p>
            <a:pPr marL="444500" indent="-444500"/>
            <a:r>
              <a:rPr lang="en-US" sz="1100" b="0" i="0" u="none" strike="noStrike" dirty="0" err="1">
                <a:solidFill>
                  <a:srgbClr val="212121"/>
                </a:solidFill>
                <a:effectLst/>
                <a:latin typeface="Arial" panose="020B0604020202020204" pitchFamily="34" charset="0"/>
                <a:cs typeface="Arial" panose="020B0604020202020204" pitchFamily="34" charset="0"/>
              </a:rPr>
              <a:t>Sweis</a:t>
            </a:r>
            <a:r>
              <a:rPr lang="en-US" sz="1100" b="0" i="0" u="none" strike="noStrike" dirty="0">
                <a:solidFill>
                  <a:srgbClr val="212121"/>
                </a:solidFill>
                <a:effectLst/>
                <a:latin typeface="Arial" panose="020B0604020202020204" pitchFamily="34" charset="0"/>
                <a:cs typeface="Arial" panose="020B0604020202020204" pitchFamily="34" charset="0"/>
              </a:rPr>
              <a:t>, R. N., &amp; Jivan, A. (2024). </a:t>
            </a:r>
            <a:r>
              <a:rPr lang="en-US" sz="1100" b="0" i="1" u="none" strike="noStrike" dirty="0" err="1">
                <a:solidFill>
                  <a:srgbClr val="212121"/>
                </a:solidFill>
                <a:effectLst/>
                <a:latin typeface="Arial" panose="020B0604020202020204" pitchFamily="34" charset="0"/>
                <a:cs typeface="Arial" panose="020B0604020202020204" pitchFamily="34" charset="0"/>
              </a:rPr>
              <a:t>Pontage</a:t>
            </a:r>
            <a:r>
              <a:rPr lang="en-US" sz="1100" b="0" i="1" u="none" strike="noStrike" dirty="0">
                <a:solidFill>
                  <a:srgbClr val="212121"/>
                </a:solidFill>
                <a:effectLst/>
                <a:latin typeface="Arial" panose="020B0604020202020204" pitchFamily="34" charset="0"/>
                <a:cs typeface="Arial" panose="020B0604020202020204" pitchFamily="34" charset="0"/>
              </a:rPr>
              <a:t> </a:t>
            </a:r>
            <a:r>
              <a:rPr lang="en-US" sz="1100" b="0" i="1" u="none" strike="noStrike" dirty="0" err="1">
                <a:solidFill>
                  <a:srgbClr val="212121"/>
                </a:solidFill>
                <a:effectLst/>
                <a:latin typeface="Arial" panose="020B0604020202020204" pitchFamily="34" charset="0"/>
                <a:cs typeface="Arial" panose="020B0604020202020204" pitchFamily="34" charset="0"/>
              </a:rPr>
              <a:t>aortocoronarien</a:t>
            </a:r>
            <a:r>
              <a:rPr lang="en-US" sz="1100" b="0" i="0" u="none" strike="noStrike" dirty="0">
                <a:solidFill>
                  <a:srgbClr val="212121"/>
                </a:solidFill>
                <a:effectLst/>
                <a:latin typeface="Arial" panose="020B0604020202020204" pitchFamily="34" charset="0"/>
                <a:cs typeface="Arial" panose="020B0604020202020204" pitchFamily="34" charset="0"/>
              </a:rPr>
              <a:t>. </a:t>
            </a:r>
            <a:r>
              <a:rPr lang="en-US" sz="1100" b="0" i="0" u="sng" strike="noStrike" dirty="0">
                <a:solidFill>
                  <a:srgbClr val="96607D"/>
                </a:solidFill>
                <a:effectLst/>
                <a:latin typeface="Arial" panose="020B0604020202020204" pitchFamily="34" charset="0"/>
                <a:cs typeface="Arial" panose="020B0604020202020204" pitchFamily="34" charset="0"/>
                <a:hlinkClick r:id="rId9"/>
              </a:rPr>
              <a:t>https://www.merckmanuals.com/fr-ca/professional/troubles-cardiovasculaires/coronaropathie/pontage-aortocoronarien</a:t>
            </a:r>
            <a:endParaRPr lang="en-US" sz="1100" b="0" i="0" u="none" strike="noStrike" dirty="0">
              <a:solidFill>
                <a:srgbClr val="212121"/>
              </a:solidFill>
              <a:effectLst/>
              <a:latin typeface="Arial" panose="020B0604020202020204" pitchFamily="34" charset="0"/>
              <a:cs typeface="Arial" panose="020B0604020202020204" pitchFamily="34" charset="0"/>
            </a:endParaRPr>
          </a:p>
          <a:p>
            <a:pPr marL="444500" indent="-444500"/>
            <a:endParaRPr lang="en-US" sz="1100" b="0" i="0" u="none" strike="noStrike" dirty="0">
              <a:solidFill>
                <a:srgbClr val="212121"/>
              </a:solidFill>
              <a:effectLst/>
              <a:latin typeface="Arial" panose="020B0604020202020204" pitchFamily="34" charset="0"/>
              <a:cs typeface="Arial" panose="020B0604020202020204" pitchFamily="34" charset="0"/>
            </a:endParaRPr>
          </a:p>
          <a:p>
            <a:pPr marL="444500" indent="-444500"/>
            <a:endParaRPr lang="en-US" sz="1100" dirty="0">
              <a:solidFill>
                <a:srgbClr val="212121"/>
              </a:solidFill>
              <a:latin typeface="Arial" panose="020B0604020202020204" pitchFamily="34" charset="0"/>
              <a:cs typeface="Arial" panose="020B0604020202020204" pitchFamily="34" charset="0"/>
            </a:endParaRPr>
          </a:p>
          <a:p>
            <a:pPr algn="l"/>
            <a:endParaRPr lang="en-US" sz="1100" b="0" i="0" u="none" strike="noStrike" dirty="0">
              <a:solidFill>
                <a:srgbClr val="212121"/>
              </a:solidFill>
              <a:effectLst/>
              <a:latin typeface="Arial" panose="020B0604020202020204" pitchFamily="34" charset="0"/>
              <a:cs typeface="Arial" panose="020B0604020202020204" pitchFamily="34" charset="0"/>
            </a:endParaRPr>
          </a:p>
          <a:p>
            <a:pPr marL="444500" indent="-444500"/>
            <a:endParaRPr lang="en-US" sz="1100" b="0" i="0" u="none" strike="noStrike" dirty="0">
              <a:solidFill>
                <a:srgbClr val="212121"/>
              </a:solidFill>
              <a:effectLst/>
              <a:latin typeface="Arial" panose="020B0604020202020204" pitchFamily="34" charset="0"/>
              <a:cs typeface="Arial" panose="020B0604020202020204" pitchFamily="34" charset="0"/>
            </a:endParaRPr>
          </a:p>
          <a:p>
            <a:pPr marL="444500" indent="-444500" algn="l"/>
            <a:endParaRPr lang="en-US" sz="1100" b="0" i="0" u="none" strike="noStrike" dirty="0">
              <a:solidFill>
                <a:srgbClr val="212121"/>
              </a:solidFill>
              <a:effectLst/>
              <a:latin typeface="Arial" panose="020B0604020202020204" pitchFamily="34" charset="0"/>
              <a:cs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537;p50">
            <a:extLst>
              <a:ext uri="{FF2B5EF4-FFF2-40B4-BE49-F238E27FC236}">
                <a16:creationId xmlns:a16="http://schemas.microsoft.com/office/drawing/2014/main" id="{332253FE-72A2-CB3F-2AB4-331D7FD17EED}"/>
              </a:ext>
            </a:extLst>
          </p:cNvPr>
          <p:cNvSpPr txBox="1">
            <a:spLocks noGrp="1"/>
          </p:cNvSpPr>
          <p:nvPr>
            <p:ph type="title"/>
          </p:nvPr>
        </p:nvSpPr>
        <p:spPr>
          <a:xfrm>
            <a:off x="1766656" y="363757"/>
            <a:ext cx="6748694" cy="60957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Remerciements</a:t>
            </a:r>
            <a:endParaRPr dirty="0"/>
          </a:p>
        </p:txBody>
      </p:sp>
      <p:sp>
        <p:nvSpPr>
          <p:cNvPr id="2" name="Google Shape;78;p2">
            <a:extLst>
              <a:ext uri="{FF2B5EF4-FFF2-40B4-BE49-F238E27FC236}">
                <a16:creationId xmlns:a16="http://schemas.microsoft.com/office/drawing/2014/main" id="{E748B0FD-20B7-F394-EABE-70C3B94B39D6}"/>
              </a:ext>
            </a:extLst>
          </p:cNvPr>
          <p:cNvSpPr txBox="1"/>
          <p:nvPr/>
        </p:nvSpPr>
        <p:spPr>
          <a:xfrm>
            <a:off x="377100" y="1360923"/>
            <a:ext cx="8389800" cy="603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CA" sz="1500" b="1" u="none" strike="noStrike" cap="none" dirty="0">
                <a:solidFill>
                  <a:srgbClr val="0D266D"/>
                </a:solidFill>
                <a:latin typeface="Arial" panose="020B0604020202020204" pitchFamily="34" charset="0"/>
                <a:cs typeface="Arial" panose="020B0604020202020204" pitchFamily="34" charset="0"/>
                <a:sym typeface="Arial"/>
              </a:rPr>
              <a:t>Nous tenons à remercier les personnes suivantes pour leur contribution à ce manuel électronique :</a:t>
            </a:r>
          </a:p>
          <a:p>
            <a:pPr marL="0" marR="0" lvl="0" indent="0" algn="l" rtl="0">
              <a:lnSpc>
                <a:spcPct val="100000"/>
              </a:lnSpc>
              <a:spcBef>
                <a:spcPts val="0"/>
              </a:spcBef>
              <a:spcAft>
                <a:spcPts val="0"/>
              </a:spcAft>
              <a:buClr>
                <a:srgbClr val="000000"/>
              </a:buClr>
              <a:buSzPts val="1400"/>
              <a:buFont typeface="Arial"/>
              <a:buNone/>
            </a:pPr>
            <a:endParaRPr lang="fr-CA" sz="1500" b="1" dirty="0">
              <a:solidFill>
                <a:srgbClr val="0D266D"/>
              </a:solidFill>
              <a:latin typeface="Arial" panose="020B0604020202020204" pitchFamily="34" charset="0"/>
              <a:cs typeface="Arial" panose="020B0604020202020204" pitchFamily="34" charset="0"/>
              <a:sym typeface="Arial"/>
            </a:endParaRPr>
          </a:p>
          <a:p>
            <a:pPr marL="0" marR="0" lvl="0" indent="0" algn="l" rtl="0">
              <a:lnSpc>
                <a:spcPct val="100000"/>
              </a:lnSpc>
              <a:spcBef>
                <a:spcPts val="0"/>
              </a:spcBef>
              <a:spcAft>
                <a:spcPts val="0"/>
              </a:spcAft>
              <a:buClr>
                <a:srgbClr val="000000"/>
              </a:buClr>
              <a:buSzPts val="1400"/>
              <a:buFont typeface="Arial"/>
              <a:buNone/>
            </a:pPr>
            <a:r>
              <a:rPr lang="fr-CA" sz="1500" u="none" strike="noStrike" cap="none" dirty="0">
                <a:solidFill>
                  <a:srgbClr val="0D266D"/>
                </a:solidFill>
                <a:latin typeface="Arial" panose="020B0604020202020204" pitchFamily="34" charset="0"/>
                <a:cs typeface="Arial" panose="020B0604020202020204" pitchFamily="34" charset="0"/>
                <a:sym typeface="Arial"/>
              </a:rPr>
              <a:t>Florence Fontaine-Bouchard, étudiante au baccalauréat en kinésiologie</a:t>
            </a:r>
          </a:p>
          <a:p>
            <a:pPr marL="0" marR="0" lvl="0" indent="0" algn="l" rtl="0">
              <a:lnSpc>
                <a:spcPct val="100000"/>
              </a:lnSpc>
              <a:spcBef>
                <a:spcPts val="0"/>
              </a:spcBef>
              <a:spcAft>
                <a:spcPts val="0"/>
              </a:spcAft>
              <a:buClr>
                <a:srgbClr val="000000"/>
              </a:buClr>
              <a:buSzPts val="1400"/>
              <a:buFont typeface="Arial"/>
              <a:buNone/>
            </a:pPr>
            <a:endParaRPr lang="fr-CA" sz="1500"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500" dirty="0">
                <a:solidFill>
                  <a:srgbClr val="0D266D"/>
                </a:solidFill>
                <a:latin typeface="Arial" panose="020B0604020202020204" pitchFamily="34" charset="0"/>
                <a:cs typeface="Arial" panose="020B0604020202020204" pitchFamily="34" charset="0"/>
                <a:sym typeface="Arial"/>
              </a:rPr>
              <a:t>Josée Renaud, technicienne en intégration multimédia</a:t>
            </a:r>
            <a:endParaRPr lang="fr-CA" sz="1500" u="none" strike="noStrike" cap="none"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endParaRPr lang="fr-CA" sz="1500"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500" dirty="0">
                <a:solidFill>
                  <a:srgbClr val="0D266D"/>
                </a:solidFill>
                <a:latin typeface="Arial" panose="020B0604020202020204" pitchFamily="34" charset="0"/>
                <a:cs typeface="Arial" panose="020B0604020202020204" pitchFamily="34" charset="0"/>
                <a:sym typeface="Arial"/>
              </a:rPr>
              <a:t>Julie </a:t>
            </a:r>
            <a:r>
              <a:rPr lang="fr-CA" sz="1500" dirty="0" err="1">
                <a:solidFill>
                  <a:srgbClr val="0D266D"/>
                </a:solidFill>
                <a:latin typeface="Arial" panose="020B0604020202020204" pitchFamily="34" charset="0"/>
                <a:cs typeface="Arial" panose="020B0604020202020204" pitchFamily="34" charset="0"/>
                <a:sym typeface="Arial"/>
              </a:rPr>
              <a:t>Labbé</a:t>
            </a:r>
            <a:r>
              <a:rPr lang="fr-CA" sz="1500" dirty="0">
                <a:solidFill>
                  <a:srgbClr val="0D266D"/>
                </a:solidFill>
                <a:latin typeface="Arial" panose="020B0604020202020204" pitchFamily="34" charset="0"/>
                <a:cs typeface="Arial" panose="020B0604020202020204" pitchFamily="34" charset="0"/>
                <a:sym typeface="Arial"/>
              </a:rPr>
              <a:t>, bibliothécaire</a:t>
            </a:r>
          </a:p>
          <a:p>
            <a:pPr>
              <a:buClr>
                <a:srgbClr val="000000"/>
              </a:buClr>
              <a:buSzPts val="1400"/>
            </a:pPr>
            <a:endParaRPr lang="fr-CA" sz="1500"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500" dirty="0">
                <a:solidFill>
                  <a:srgbClr val="0D266D"/>
                </a:solidFill>
                <a:latin typeface="Arial" panose="020B0604020202020204" pitchFamily="34" charset="0"/>
                <a:cs typeface="Arial" panose="020B0604020202020204" pitchFamily="34" charset="0"/>
                <a:sym typeface="Arial"/>
              </a:rPr>
              <a:t>Luc Bérubé, technicien en informatique</a:t>
            </a:r>
          </a:p>
          <a:p>
            <a:pPr>
              <a:buClr>
                <a:srgbClr val="000000"/>
              </a:buClr>
              <a:buSzPts val="1400"/>
            </a:pPr>
            <a:endParaRPr lang="fr-CA" sz="1500"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500" dirty="0">
                <a:solidFill>
                  <a:srgbClr val="0D266D"/>
                </a:solidFill>
                <a:latin typeface="Arial" panose="020B0604020202020204" pitchFamily="34" charset="0"/>
                <a:cs typeface="Arial" panose="020B0604020202020204" pitchFamily="34" charset="0"/>
                <a:sym typeface="Arial"/>
              </a:rPr>
              <a:t>Marie-Claude Blackburn, linguiste</a:t>
            </a:r>
          </a:p>
          <a:p>
            <a:pPr>
              <a:buClr>
                <a:srgbClr val="000000"/>
              </a:buClr>
              <a:buSzPts val="1400"/>
            </a:pPr>
            <a:endParaRPr lang="fr-CA" sz="1500"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500" dirty="0">
                <a:solidFill>
                  <a:srgbClr val="0D266D"/>
                </a:solidFill>
                <a:latin typeface="Arial" panose="020B0604020202020204" pitchFamily="34" charset="0"/>
                <a:cs typeface="Arial" panose="020B0604020202020204" pitchFamily="34" charset="0"/>
                <a:sym typeface="Arial"/>
              </a:rPr>
              <a:t>Nathalie </a:t>
            </a:r>
            <a:r>
              <a:rPr lang="fr-CA" sz="1500" dirty="0" err="1">
                <a:solidFill>
                  <a:srgbClr val="0D266D"/>
                </a:solidFill>
                <a:latin typeface="Arial" panose="020B0604020202020204" pitchFamily="34" charset="0"/>
                <a:cs typeface="Arial" panose="020B0604020202020204" pitchFamily="34" charset="0"/>
                <a:sym typeface="Arial"/>
              </a:rPr>
              <a:t>Delalay</a:t>
            </a:r>
            <a:r>
              <a:rPr lang="fr-CA" sz="1500" dirty="0">
                <a:solidFill>
                  <a:srgbClr val="0D266D"/>
                </a:solidFill>
                <a:latin typeface="Arial" panose="020B0604020202020204" pitchFamily="34" charset="0"/>
                <a:cs typeface="Arial" panose="020B0604020202020204" pitchFamily="34" charset="0"/>
                <a:sym typeface="Arial"/>
              </a:rPr>
              <a:t>, médecin et professeure adjointe au Département de médecine de famille et de médecine d’urgence de l’Université de Sherbrooke</a:t>
            </a:r>
          </a:p>
          <a:p>
            <a:pPr>
              <a:buClr>
                <a:srgbClr val="000000"/>
              </a:buClr>
              <a:buSzPts val="1400"/>
            </a:pPr>
            <a:endParaRPr lang="fr-CA" sz="1500"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500" dirty="0">
                <a:solidFill>
                  <a:srgbClr val="0D266D"/>
                </a:solidFill>
                <a:latin typeface="Arial" panose="020B0604020202020204" pitchFamily="34" charset="0"/>
                <a:cs typeface="Arial" panose="020B0604020202020204" pitchFamily="34" charset="0"/>
                <a:sym typeface="Arial"/>
              </a:rPr>
              <a:t>Pauline Girard, patiente partenaire</a:t>
            </a:r>
          </a:p>
          <a:p>
            <a:pPr marL="0" marR="0" lvl="0" indent="0" algn="l" rtl="0">
              <a:lnSpc>
                <a:spcPct val="100000"/>
              </a:lnSpc>
              <a:spcBef>
                <a:spcPts val="0"/>
              </a:spcBef>
              <a:spcAft>
                <a:spcPts val="0"/>
              </a:spcAft>
              <a:buClr>
                <a:srgbClr val="000000"/>
              </a:buClr>
              <a:buSzPts val="1400"/>
              <a:buFont typeface="Arial"/>
              <a:buNone/>
            </a:pPr>
            <a:endParaRPr lang="fr-CA" sz="1500" u="none" strike="noStrike" cap="none" dirty="0">
              <a:solidFill>
                <a:srgbClr val="0D266D"/>
              </a:solidFill>
              <a:latin typeface="Arial" panose="020B0604020202020204" pitchFamily="34" charset="0"/>
              <a:cs typeface="Arial" panose="020B0604020202020204" pitchFamily="34" charset="0"/>
              <a:sym typeface="Arial"/>
            </a:endParaRPr>
          </a:p>
          <a:p>
            <a:pPr>
              <a:buClr>
                <a:srgbClr val="000000"/>
              </a:buClr>
              <a:buSzPts val="1400"/>
            </a:pPr>
            <a:r>
              <a:rPr lang="fr-CA" sz="1500" dirty="0">
                <a:solidFill>
                  <a:srgbClr val="0D266D"/>
                </a:solidFill>
                <a:latin typeface="Arial" panose="020B0604020202020204" pitchFamily="34" charset="0"/>
                <a:cs typeface="Arial" panose="020B0604020202020204" pitchFamily="34" charset="0"/>
                <a:sym typeface="Arial"/>
              </a:rPr>
              <a:t>Stéphanie Collard, conseillère pédagogique en technologies éducatives</a:t>
            </a:r>
          </a:p>
          <a:p>
            <a:pPr marL="0" marR="0" lvl="0" indent="0" algn="l" rtl="0">
              <a:lnSpc>
                <a:spcPct val="100000"/>
              </a:lnSpc>
              <a:spcBef>
                <a:spcPts val="0"/>
              </a:spcBef>
              <a:spcAft>
                <a:spcPts val="0"/>
              </a:spcAft>
              <a:buClr>
                <a:srgbClr val="000000"/>
              </a:buClr>
              <a:buSzPts val="1400"/>
              <a:buFont typeface="Arial"/>
              <a:buNone/>
            </a:pPr>
            <a:endParaRPr lang="fr-CA" sz="1500" dirty="0">
              <a:solidFill>
                <a:srgbClr val="0D266D"/>
              </a:solidFill>
              <a:latin typeface="Arial" panose="020B0604020202020204" pitchFamily="34" charset="0"/>
              <a:cs typeface="Arial" panose="020B0604020202020204" pitchFamily="34" charset="0"/>
              <a:sym typeface="Arial"/>
            </a:endParaRPr>
          </a:p>
          <a:p>
            <a:pPr marL="0" marR="0" lvl="0" indent="0" algn="l" rtl="0">
              <a:lnSpc>
                <a:spcPct val="100000"/>
              </a:lnSpc>
              <a:spcBef>
                <a:spcPts val="0"/>
              </a:spcBef>
              <a:spcAft>
                <a:spcPts val="0"/>
              </a:spcAft>
              <a:buClr>
                <a:srgbClr val="000000"/>
              </a:buClr>
              <a:buSzPts val="1400"/>
              <a:buFont typeface="Arial"/>
              <a:buNone/>
            </a:pPr>
            <a:r>
              <a:rPr lang="fr-CA" sz="1500" u="none" strike="noStrike" cap="none" dirty="0" err="1">
                <a:solidFill>
                  <a:srgbClr val="0D266D"/>
                </a:solidFill>
                <a:latin typeface="Arial" panose="020B0604020202020204" pitchFamily="34" charset="0"/>
                <a:cs typeface="Arial" panose="020B0604020202020204" pitchFamily="34" charset="0"/>
                <a:sym typeface="Arial"/>
              </a:rPr>
              <a:t>Yawavi</a:t>
            </a:r>
            <a:r>
              <a:rPr lang="fr-CA" sz="1500" u="none" strike="noStrike" cap="none" dirty="0">
                <a:solidFill>
                  <a:srgbClr val="0D266D"/>
                </a:solidFill>
                <a:latin typeface="Arial" panose="020B0604020202020204" pitchFamily="34" charset="0"/>
                <a:cs typeface="Arial" panose="020B0604020202020204" pitchFamily="34" charset="0"/>
                <a:sym typeface="Arial"/>
              </a:rPr>
              <a:t> </a:t>
            </a:r>
            <a:r>
              <a:rPr lang="fr-CA" sz="1500" u="none" strike="noStrike" cap="none" dirty="0" err="1">
                <a:solidFill>
                  <a:srgbClr val="0D266D"/>
                </a:solidFill>
                <a:latin typeface="Arial" panose="020B0604020202020204" pitchFamily="34" charset="0"/>
                <a:cs typeface="Arial" panose="020B0604020202020204" pitchFamily="34" charset="0"/>
                <a:sym typeface="Arial"/>
              </a:rPr>
              <a:t>Katchobi-Abalo</a:t>
            </a:r>
            <a:r>
              <a:rPr lang="fr-CA" sz="1500" u="none" strike="noStrike" cap="none" dirty="0">
                <a:solidFill>
                  <a:srgbClr val="0D266D"/>
                </a:solidFill>
                <a:latin typeface="Arial" panose="020B0604020202020204" pitchFamily="34" charset="0"/>
                <a:cs typeface="Arial" panose="020B0604020202020204" pitchFamily="34" charset="0"/>
                <a:sym typeface="Arial"/>
              </a:rPr>
              <a:t>, </a:t>
            </a:r>
            <a:r>
              <a:rPr lang="fr-CA" sz="1500" dirty="0">
                <a:solidFill>
                  <a:srgbClr val="0D266D"/>
                </a:solidFill>
                <a:latin typeface="Arial" panose="020B0604020202020204" pitchFamily="34" charset="0"/>
                <a:cs typeface="Arial" panose="020B0604020202020204" pitchFamily="34" charset="0"/>
                <a:sym typeface="Arial"/>
              </a:rPr>
              <a:t>kinésiologue et étudiante à la maîtrise en santé durable</a:t>
            </a:r>
          </a:p>
          <a:p>
            <a:pPr marL="0" marR="0" lvl="0" indent="0" algn="l" rtl="0">
              <a:lnSpc>
                <a:spcPct val="100000"/>
              </a:lnSpc>
              <a:spcBef>
                <a:spcPts val="0"/>
              </a:spcBef>
              <a:spcAft>
                <a:spcPts val="0"/>
              </a:spcAft>
              <a:buClr>
                <a:srgbClr val="000000"/>
              </a:buClr>
              <a:buSzPts val="1400"/>
              <a:buFont typeface="Arial"/>
              <a:buNone/>
            </a:pPr>
            <a:endParaRPr lang="fr-CA" sz="1500" u="none" strike="noStrike" cap="none" dirty="0">
              <a:solidFill>
                <a:srgbClr val="0D266D"/>
              </a:solidFill>
              <a:latin typeface="Arial" panose="020B0604020202020204" pitchFamily="34" charset="0"/>
              <a:cs typeface="Arial" panose="020B0604020202020204" pitchFamily="34" charset="0"/>
              <a:sym typeface="Arial"/>
            </a:endParaRPr>
          </a:p>
          <a:p>
            <a:pPr marL="0" marR="0" lvl="0" indent="0" algn="l" rtl="0">
              <a:lnSpc>
                <a:spcPct val="100000"/>
              </a:lnSpc>
              <a:spcBef>
                <a:spcPts val="0"/>
              </a:spcBef>
              <a:spcAft>
                <a:spcPts val="0"/>
              </a:spcAft>
              <a:buClr>
                <a:srgbClr val="000000"/>
              </a:buClr>
              <a:buSzPts val="1400"/>
              <a:buFont typeface="Arial"/>
              <a:buNone/>
            </a:pPr>
            <a:endParaRPr lang="fr-CA" sz="1500" u="none" strike="noStrike" cap="none" dirty="0">
              <a:solidFill>
                <a:srgbClr val="0D266D"/>
              </a:solidFill>
              <a:latin typeface="Arial" panose="020B0604020202020204" pitchFamily="34" charset="0"/>
              <a:cs typeface="Arial" panose="020B0604020202020204" pitchFamily="34" charset="0"/>
              <a:sym typeface="Arial"/>
            </a:endParaRPr>
          </a:p>
          <a:p>
            <a:pPr marL="0" marR="0" lvl="0" indent="0" algn="l" rtl="0">
              <a:lnSpc>
                <a:spcPct val="100000"/>
              </a:lnSpc>
              <a:spcBef>
                <a:spcPts val="0"/>
              </a:spcBef>
              <a:spcAft>
                <a:spcPts val="0"/>
              </a:spcAft>
              <a:buClr>
                <a:srgbClr val="000000"/>
              </a:buClr>
              <a:buSzPts val="1400"/>
              <a:buFont typeface="Arial"/>
              <a:buNone/>
            </a:pPr>
            <a:endParaRPr lang="fr-CA" sz="1500" u="none" strike="noStrike" cap="none" dirty="0">
              <a:solidFill>
                <a:srgbClr val="0D266D"/>
              </a:solidFill>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22225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pic>
        <p:nvPicPr>
          <p:cNvPr id="545" name="Google Shape;545;p51" descr="Une image contenant texte, Graphique, Police, graphisme&#10;&#10;Description générée automatiquement"/>
          <p:cNvPicPr preferRelativeResize="0"/>
          <p:nvPr/>
        </p:nvPicPr>
        <p:blipFill rotWithShape="1">
          <a:blip r:embed="rId3">
            <a:alphaModFix/>
          </a:blip>
          <a:srcRect/>
          <a:stretch/>
        </p:blipFill>
        <p:spPr>
          <a:xfrm>
            <a:off x="3582647" y="4547017"/>
            <a:ext cx="2132352" cy="675534"/>
          </a:xfrm>
          <a:prstGeom prst="rect">
            <a:avLst/>
          </a:prstGeom>
          <a:noFill/>
          <a:ln>
            <a:noFill/>
          </a:ln>
        </p:spPr>
      </p:pic>
      <p:pic>
        <p:nvPicPr>
          <p:cNvPr id="546" name="Google Shape;546;p51" descr="Une image contenant Police, Graphique, logo, typographie&#10;&#10;Description générée automatiquement"/>
          <p:cNvPicPr preferRelativeResize="0"/>
          <p:nvPr/>
        </p:nvPicPr>
        <p:blipFill rotWithShape="1">
          <a:blip r:embed="rId4">
            <a:alphaModFix/>
          </a:blip>
          <a:srcRect/>
          <a:stretch/>
        </p:blipFill>
        <p:spPr>
          <a:xfrm>
            <a:off x="6106012" y="4712684"/>
            <a:ext cx="1176530" cy="365761"/>
          </a:xfrm>
          <a:prstGeom prst="rect">
            <a:avLst/>
          </a:prstGeom>
          <a:noFill/>
          <a:ln>
            <a:noFill/>
          </a:ln>
        </p:spPr>
      </p:pic>
      <p:sp>
        <p:nvSpPr>
          <p:cNvPr id="547" name="Google Shape;547;p51"/>
          <p:cNvSpPr txBox="1"/>
          <p:nvPr/>
        </p:nvSpPr>
        <p:spPr>
          <a:xfrm>
            <a:off x="1432561" y="5420573"/>
            <a:ext cx="6378398"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CA" sz="1400" b="1" i="0" u="none" strike="noStrike" cap="none" dirty="0">
                <a:solidFill>
                  <a:schemeClr val="dk1"/>
                </a:solidFill>
                <a:latin typeface="Arial"/>
                <a:ea typeface="Arial"/>
                <a:cs typeface="Arial"/>
                <a:sym typeface="Arial"/>
              </a:rPr>
              <a:t>Pour citer ce manuel électronique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fr-CA" sz="1400" b="0" i="0" u="none" strike="noStrike" cap="none" dirty="0">
                <a:solidFill>
                  <a:schemeClr val="dk1"/>
                </a:solidFill>
                <a:latin typeface="Arial"/>
                <a:ea typeface="Arial"/>
                <a:cs typeface="Arial"/>
                <a:sym typeface="Arial"/>
              </a:rPr>
              <a:t>Blackburn, P. (2025). </a:t>
            </a:r>
            <a:r>
              <a:rPr lang="fr-CA" sz="1400" b="0" i="1" u="none" strike="noStrike" cap="none" dirty="0">
                <a:solidFill>
                  <a:schemeClr val="dk1"/>
                </a:solidFill>
                <a:latin typeface="Arial"/>
                <a:ea typeface="Arial"/>
                <a:cs typeface="Arial"/>
                <a:sym typeface="Arial"/>
              </a:rPr>
              <a:t>L’exercice et la maladie coronarienne </a:t>
            </a:r>
            <a:r>
              <a:rPr lang="fr-CA" sz="1400" b="0" i="1" u="none" strike="noStrike" cap="none" dirty="0" err="1">
                <a:solidFill>
                  <a:schemeClr val="dk1"/>
                </a:solidFill>
                <a:latin typeface="Arial"/>
                <a:ea typeface="Arial"/>
                <a:cs typeface="Arial"/>
                <a:sym typeface="Arial"/>
              </a:rPr>
              <a:t>athérosclérotique</a:t>
            </a:r>
            <a:r>
              <a:rPr lang="fr-CA" sz="1400" b="0" i="1" u="none" strike="noStrike" cap="none" dirty="0">
                <a:solidFill>
                  <a:schemeClr val="dk1"/>
                </a:solidFill>
                <a:latin typeface="Arial"/>
                <a:ea typeface="Arial"/>
                <a:cs typeface="Arial"/>
                <a:sym typeface="Arial"/>
              </a:rPr>
              <a:t> – Partie 2</a:t>
            </a:r>
            <a:r>
              <a:rPr lang="fr-CA" sz="1400" b="0" i="0" u="none" strike="noStrike" cap="none" dirty="0">
                <a:solidFill>
                  <a:schemeClr val="dk1"/>
                </a:solidFill>
                <a:latin typeface="Arial"/>
                <a:ea typeface="Arial"/>
                <a:cs typeface="Arial"/>
                <a:sym typeface="Arial"/>
              </a:rPr>
              <a:t>. </a:t>
            </a:r>
            <a:r>
              <a:rPr lang="fr-CA" sz="1400" dirty="0" err="1">
                <a:solidFill>
                  <a:schemeClr val="dk1"/>
                </a:solidFill>
                <a:latin typeface="Arial"/>
                <a:ea typeface="Arial"/>
                <a:cs typeface="Arial"/>
                <a:sym typeface="Arial"/>
              </a:rPr>
              <a:t>f</a:t>
            </a:r>
            <a:r>
              <a:rPr lang="fr-CA" sz="1400" b="0" i="0" u="none" strike="noStrike" cap="none" dirty="0" err="1">
                <a:solidFill>
                  <a:schemeClr val="dk1"/>
                </a:solidFill>
                <a:latin typeface="Arial"/>
                <a:ea typeface="Arial"/>
                <a:cs typeface="Arial"/>
                <a:sym typeface="Arial"/>
              </a:rPr>
              <a:t>abriqueREL</a:t>
            </a:r>
            <a:r>
              <a:rPr lang="fr-CA" sz="1400" b="0" i="0" u="none" strike="noStrike" cap="none" dirty="0">
                <a:solidFill>
                  <a:schemeClr val="dk1"/>
                </a:solidFill>
                <a:latin typeface="Arial"/>
                <a:ea typeface="Arial"/>
                <a:cs typeface="Arial"/>
                <a:sym typeface="Arial"/>
              </a:rPr>
              <a:t>. Sous licence </a:t>
            </a:r>
            <a:r>
              <a:rPr lang="fr-CA" sz="1400" b="0" i="0" u="sng" strike="noStrike" cap="none" dirty="0">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CC BY NC SA 4.0.</a:t>
            </a:r>
            <a:endParaRPr sz="1400" b="0" i="0" u="none" strike="noStrike" cap="none" dirty="0">
              <a:solidFill>
                <a:schemeClr val="dk1"/>
              </a:solidFill>
              <a:latin typeface="Arial"/>
              <a:ea typeface="Arial"/>
              <a:cs typeface="Arial"/>
              <a:sym typeface="Arial"/>
            </a:endParaRPr>
          </a:p>
        </p:txBody>
      </p:sp>
      <p:sp>
        <p:nvSpPr>
          <p:cNvPr id="548" name="Google Shape;548;p51"/>
          <p:cNvSpPr txBox="1">
            <a:spLocks noGrp="1"/>
          </p:cNvSpPr>
          <p:nvPr>
            <p:ph type="title"/>
          </p:nvPr>
        </p:nvSpPr>
        <p:spPr>
          <a:xfrm>
            <a:off x="2523744" y="744270"/>
            <a:ext cx="5265910" cy="736159"/>
          </a:xfrm>
          <a:prstGeom prst="rect">
            <a:avLst/>
          </a:prstGeom>
          <a:noFill/>
          <a:ln>
            <a:noFill/>
          </a:ln>
        </p:spPr>
        <p:txBody>
          <a:bodyPr spcFirstLastPara="1" wrap="square" lIns="91425" tIns="45700" rIns="91425" bIns="45700" anchor="ctr" anchorCtr="0">
            <a:normAutofit fontScale="90000"/>
          </a:bodyPr>
          <a:lstStyle/>
          <a:p>
            <a:pPr marL="0" lvl="0" indent="0" algn="r" rtl="0">
              <a:lnSpc>
                <a:spcPct val="90000"/>
              </a:lnSpc>
              <a:spcBef>
                <a:spcPts val="0"/>
              </a:spcBef>
              <a:spcAft>
                <a:spcPts val="0"/>
              </a:spcAft>
              <a:buClr>
                <a:srgbClr val="D60B41"/>
              </a:buClr>
              <a:buSzPct val="100000"/>
              <a:buFont typeface="Play"/>
              <a:buNone/>
            </a:pPr>
            <a:r>
              <a:rPr lang="fr-CA" dirty="0"/>
              <a:t>L’exercice et la maladie coronarienne </a:t>
            </a:r>
            <a:r>
              <a:rPr lang="fr-CA" dirty="0" err="1"/>
              <a:t>athérosclérotique</a:t>
            </a:r>
            <a:r>
              <a:rPr lang="fr-CA" dirty="0"/>
              <a:t> – Partie 2</a:t>
            </a:r>
            <a:endParaRPr dirty="0"/>
          </a:p>
        </p:txBody>
      </p:sp>
      <p:cxnSp>
        <p:nvCxnSpPr>
          <p:cNvPr id="549" name="Google Shape;549;p51"/>
          <p:cNvCxnSpPr/>
          <p:nvPr/>
        </p:nvCxnSpPr>
        <p:spPr>
          <a:xfrm>
            <a:off x="1861458" y="5366657"/>
            <a:ext cx="5497285" cy="0"/>
          </a:xfrm>
          <a:prstGeom prst="straightConnector1">
            <a:avLst/>
          </a:prstGeom>
          <a:noFill/>
          <a:ln w="9525" cap="flat" cmpd="sng">
            <a:solidFill>
              <a:srgbClr val="D60B41"/>
            </a:solidFill>
            <a:prstDash val="solid"/>
            <a:miter lim="800000"/>
            <a:headEnd type="none" w="sm" len="sm"/>
            <a:tailEnd type="none" w="sm" len="sm"/>
          </a:ln>
        </p:spPr>
      </p:cxnSp>
      <p:pic>
        <p:nvPicPr>
          <p:cNvPr id="550" name="Google Shape;550;p51" descr="Une image contenant Police, symbole, Graphique, capture d’écran&#10;&#10;Description générée automatiquement"/>
          <p:cNvPicPr preferRelativeResize="0"/>
          <p:nvPr/>
        </p:nvPicPr>
        <p:blipFill rotWithShape="1">
          <a:blip r:embed="rId6">
            <a:alphaModFix/>
          </a:blip>
          <a:srcRect/>
          <a:stretch/>
        </p:blipFill>
        <p:spPr>
          <a:xfrm>
            <a:off x="1782055" y="6437129"/>
            <a:ext cx="920633" cy="32366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5"/>
          <p:cNvSpPr txBox="1">
            <a:spLocks noGrp="1"/>
          </p:cNvSpPr>
          <p:nvPr>
            <p:ph type="title"/>
          </p:nvPr>
        </p:nvSpPr>
        <p:spPr>
          <a:xfrm>
            <a:off x="4356340" y="365125"/>
            <a:ext cx="4159010" cy="5440451"/>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rgbClr val="D60B41"/>
              </a:buClr>
              <a:buSzPts val="4400"/>
              <a:buFont typeface="Play"/>
              <a:buNone/>
            </a:pPr>
            <a:r>
              <a:rPr lang="fr-CA" dirty="0"/>
              <a:t>Mise en situation</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7">
          <a:extLst>
            <a:ext uri="{FF2B5EF4-FFF2-40B4-BE49-F238E27FC236}">
              <a16:creationId xmlns:a16="http://schemas.microsoft.com/office/drawing/2014/main" id="{C903A338-87D6-2998-1FE7-FD20AA30017F}"/>
            </a:ext>
          </a:extLst>
        </p:cNvPr>
        <p:cNvGrpSpPr/>
        <p:nvPr/>
      </p:nvGrpSpPr>
      <p:grpSpPr>
        <a:xfrm>
          <a:off x="0" y="0"/>
          <a:ext cx="0" cy="0"/>
          <a:chOff x="0" y="0"/>
          <a:chExt cx="0" cy="0"/>
        </a:xfrm>
      </p:grpSpPr>
      <p:sp>
        <p:nvSpPr>
          <p:cNvPr id="108" name="Google Shape;108;p6">
            <a:extLst>
              <a:ext uri="{FF2B5EF4-FFF2-40B4-BE49-F238E27FC236}">
                <a16:creationId xmlns:a16="http://schemas.microsoft.com/office/drawing/2014/main" id="{91C1EF78-C9A2-952C-D90A-12F2C584B164}"/>
              </a:ext>
            </a:extLst>
          </p:cNvPr>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D60B41"/>
              </a:buClr>
              <a:buSzPts val="3000"/>
              <a:buFont typeface="Play"/>
              <a:buNone/>
            </a:pPr>
            <a:r>
              <a:rPr lang="fr-CA" dirty="0"/>
              <a:t>Mise en situation</a:t>
            </a:r>
            <a:endParaRPr dirty="0"/>
          </a:p>
        </p:txBody>
      </p:sp>
      <p:pic>
        <p:nvPicPr>
          <p:cNvPr id="110" name="Google Shape;110;p6" descr="Cœur avec battements avec un remplissage uni">
            <a:extLst>
              <a:ext uri="{FF2B5EF4-FFF2-40B4-BE49-F238E27FC236}">
                <a16:creationId xmlns:a16="http://schemas.microsoft.com/office/drawing/2014/main" id="{F4F96606-3017-F0D9-0CB8-C253597B25F1}"/>
              </a:ext>
            </a:extLst>
          </p:cNvPr>
          <p:cNvPicPr preferRelativeResize="0"/>
          <p:nvPr/>
        </p:nvPicPr>
        <p:blipFill rotWithShape="1">
          <a:blip r:embed="rId3">
            <a:alphaModFix/>
          </a:blip>
          <a:srcRect/>
          <a:stretch/>
        </p:blipFill>
        <p:spPr>
          <a:xfrm>
            <a:off x="395850" y="47395"/>
            <a:ext cx="1302589" cy="1302589"/>
          </a:xfrm>
          <a:prstGeom prst="rect">
            <a:avLst/>
          </a:prstGeom>
          <a:noFill/>
          <a:ln>
            <a:noFill/>
          </a:ln>
        </p:spPr>
      </p:pic>
      <p:sp>
        <p:nvSpPr>
          <p:cNvPr id="3" name="Google Shape;376;p34">
            <a:extLst>
              <a:ext uri="{FF2B5EF4-FFF2-40B4-BE49-F238E27FC236}">
                <a16:creationId xmlns:a16="http://schemas.microsoft.com/office/drawing/2014/main" id="{5B013232-4A77-88DF-3632-BD173A2F37EB}"/>
              </a:ext>
            </a:extLst>
          </p:cNvPr>
          <p:cNvSpPr txBox="1"/>
          <p:nvPr/>
        </p:nvSpPr>
        <p:spPr>
          <a:xfrm>
            <a:off x="237930" y="1417735"/>
            <a:ext cx="8388277" cy="4093388"/>
          </a:xfrm>
          <a:prstGeom prst="rect">
            <a:avLst/>
          </a:prstGeom>
          <a:noFill/>
          <a:ln>
            <a:noFill/>
          </a:ln>
        </p:spPr>
        <p:txBody>
          <a:bodyPr spcFirstLastPara="1" wrap="square" lIns="91425" tIns="45700" rIns="91425" bIns="45700" anchor="t" anchorCtr="0">
            <a:spAutoFit/>
          </a:bodyPr>
          <a:lstStyle/>
          <a:p>
            <a:r>
              <a:rPr lang="fr-CA" sz="2400" b="1" dirty="0">
                <a:solidFill>
                  <a:srgbClr val="0D266D"/>
                </a:solidFill>
                <a:latin typeface="Arial" panose="020B0604020202020204" pitchFamily="34" charset="0"/>
                <a:cs typeface="Arial" panose="020B0604020202020204" pitchFamily="34" charset="0"/>
              </a:rPr>
              <a:t>Mise en contexte : </a:t>
            </a:r>
          </a:p>
          <a:p>
            <a:endParaRPr lang="fr-CA" sz="2400" dirty="0">
              <a:solidFill>
                <a:srgbClr val="0D266D"/>
              </a:solidFill>
              <a:latin typeface="Arial" panose="020B0604020202020204" pitchFamily="34" charset="0"/>
              <a:cs typeface="Arial" panose="020B0604020202020204" pitchFamily="34" charset="0"/>
            </a:endParaRPr>
          </a:p>
          <a:p>
            <a:r>
              <a:rPr lang="fr-CA" sz="2400" dirty="0">
                <a:solidFill>
                  <a:srgbClr val="0D266D"/>
                </a:solidFill>
                <a:latin typeface="Arial" panose="020B0604020202020204" pitchFamily="34" charset="0"/>
                <a:cs typeface="Arial" panose="020B0604020202020204" pitchFamily="34" charset="0"/>
              </a:rPr>
              <a:t>Madame Lisette Fortin est âgée de 65 ans et est référée en kinésiologie par son cardiologue. Elle a eu un infarctus du myocarde de type NSTEMI il y a 3 ans et un pontage aortocoronarien avec sternotomie il y a 10 semaines. </a:t>
            </a:r>
          </a:p>
          <a:p>
            <a:endParaRPr lang="fr-CA" sz="2400" dirty="0">
              <a:solidFill>
                <a:srgbClr val="0D266D"/>
              </a:solidFill>
              <a:latin typeface="Arial" panose="020B0604020202020204" pitchFamily="34" charset="0"/>
              <a:cs typeface="Arial" panose="020B0604020202020204" pitchFamily="34" charset="0"/>
            </a:endParaRPr>
          </a:p>
          <a:p>
            <a:r>
              <a:rPr lang="fr-CA" sz="2400" b="1" dirty="0">
                <a:solidFill>
                  <a:srgbClr val="0D266D"/>
                </a:solidFill>
                <a:latin typeface="Arial" panose="020B0604020202020204" pitchFamily="34" charset="0"/>
                <a:cs typeface="Arial" panose="020B0604020202020204" pitchFamily="34" charset="0"/>
              </a:rPr>
              <a:t>Écoutez la vidéo suivante </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et notez les informations importantes sur une feuille. </a:t>
            </a:r>
            <a:endParaRPr lang="fr-CA" sz="2400" dirty="0">
              <a:solidFill>
                <a:srgbClr val="0D266D"/>
              </a:solidFill>
              <a:latin typeface="Arial" panose="020B0604020202020204" pitchFamily="34" charset="0"/>
              <a:cs typeface="Arial" panose="020B0604020202020204" pitchFamily="34" charset="0"/>
            </a:endParaRPr>
          </a:p>
          <a:p>
            <a:endParaRPr lang="fr-CA" sz="2400" dirty="0">
              <a:solidFill>
                <a:srgbClr val="0D266D"/>
              </a:solidFill>
              <a:latin typeface="Arial" panose="020B0604020202020204" pitchFamily="34" charset="0"/>
              <a:cs typeface="Arial" panose="020B0604020202020204" pitchFamily="34" charset="0"/>
            </a:endParaRPr>
          </a:p>
          <a:p>
            <a:endParaRPr lang="fr-CA" sz="2000" b="1" dirty="0">
              <a:solidFill>
                <a:srgbClr val="0D266D"/>
              </a:solidFill>
              <a:latin typeface="Arial" panose="020B0604020202020204" pitchFamily="34" charset="0"/>
              <a:cs typeface="Arial" panose="020B0604020202020204" pitchFamily="34" charset="0"/>
            </a:endParaRPr>
          </a:p>
        </p:txBody>
      </p:sp>
      <p:sp>
        <p:nvSpPr>
          <p:cNvPr id="2" name="ZoneTexte 1">
            <a:extLst>
              <a:ext uri="{FF2B5EF4-FFF2-40B4-BE49-F238E27FC236}">
                <a16:creationId xmlns:a16="http://schemas.microsoft.com/office/drawing/2014/main" id="{210A6EA4-0938-F581-3F2E-27EB3C5134BB}"/>
              </a:ext>
            </a:extLst>
          </p:cNvPr>
          <p:cNvSpPr txBox="1"/>
          <p:nvPr/>
        </p:nvSpPr>
        <p:spPr>
          <a:xfrm>
            <a:off x="3026179" y="4841545"/>
            <a:ext cx="3455167" cy="1477328"/>
          </a:xfrm>
          <a:prstGeom prst="rect">
            <a:avLst/>
          </a:prstGeom>
          <a:noFill/>
        </p:spPr>
        <p:txBody>
          <a:bodyPr wrap="square">
            <a:spAutoFit/>
          </a:bodyPr>
          <a:lstStyle/>
          <a:p>
            <a:r>
              <a:rPr lang="fr-FR" dirty="0">
                <a:solidFill>
                  <a:srgbClr val="0D266D"/>
                </a:solidFill>
                <a:latin typeface="Arial" panose="020B0604020202020204" pitchFamily="34" charset="0"/>
                <a:cs typeface="Arial" panose="020B0604020202020204" pitchFamily="34" charset="0"/>
                <a:hlinkClick r:id="rId4"/>
              </a:rPr>
              <a:t>https://uqac.ca.panopto.com/Panopto/Pages/Viewer.aspx?id=4ccd2bc5-ceaf-4eaf-9138-b29e00e939e9</a:t>
            </a:r>
            <a:endParaRPr lang="fr-FR" dirty="0">
              <a:solidFill>
                <a:srgbClr val="0D266D"/>
              </a:solidFill>
              <a:latin typeface="Arial" panose="020B0604020202020204" pitchFamily="34" charset="0"/>
              <a:cs typeface="Arial" panose="020B0604020202020204" pitchFamily="34" charset="0"/>
            </a:endParaRPr>
          </a:p>
          <a:p>
            <a:endParaRPr lang="fr-FR"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7262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0">
          <a:extLst>
            <a:ext uri="{FF2B5EF4-FFF2-40B4-BE49-F238E27FC236}">
              <a16:creationId xmlns:a16="http://schemas.microsoft.com/office/drawing/2014/main" id="{9A0D02E0-2BFF-7D6C-3165-49A004ABFC52}"/>
            </a:ext>
          </a:extLst>
        </p:cNvPr>
        <p:cNvGrpSpPr/>
        <p:nvPr/>
      </p:nvGrpSpPr>
      <p:grpSpPr>
        <a:xfrm>
          <a:off x="0" y="0"/>
          <a:ext cx="0" cy="0"/>
          <a:chOff x="0" y="0"/>
          <a:chExt cx="0" cy="0"/>
        </a:xfrm>
      </p:grpSpPr>
      <p:sp>
        <p:nvSpPr>
          <p:cNvPr id="262" name="Google Shape;262;p26">
            <a:extLst>
              <a:ext uri="{FF2B5EF4-FFF2-40B4-BE49-F238E27FC236}">
                <a16:creationId xmlns:a16="http://schemas.microsoft.com/office/drawing/2014/main" id="{5F44E0DC-DFBE-9B14-C8FE-F866B45B9C4C}"/>
              </a:ext>
            </a:extLst>
          </p:cNvPr>
          <p:cNvSpPr txBox="1">
            <a:spLocks noGrp="1"/>
          </p:cNvSpPr>
          <p:nvPr>
            <p:ph type="body" idx="1"/>
          </p:nvPr>
        </p:nvSpPr>
        <p:spPr>
          <a:xfrm>
            <a:off x="208280" y="1088330"/>
            <a:ext cx="8890000" cy="4929411"/>
          </a:xfrm>
          <a:prstGeom prst="rect">
            <a:avLst/>
          </a:prstGeom>
          <a:noFill/>
          <a:ln>
            <a:noFill/>
          </a:ln>
        </p:spPr>
        <p:txBody>
          <a:bodyPr spcFirstLastPara="1" wrap="square" lIns="91425" tIns="91425" rIns="91425" bIns="91425" anchor="t" anchorCtr="0">
            <a:noAutofit/>
          </a:bodyPr>
          <a:lstStyle/>
          <a:p>
            <a:pPr marL="114300" indent="0" algn="l">
              <a:buNone/>
            </a:pPr>
            <a:r>
              <a:rPr lang="fr-CA" sz="2600" b="0" i="0" dirty="0">
                <a:solidFill>
                  <a:srgbClr val="0D266D"/>
                </a:solidFill>
                <a:effectLst/>
                <a:latin typeface="Arial" panose="020B0604020202020204" pitchFamily="34" charset="0"/>
                <a:cs typeface="Arial" panose="020B0604020202020204" pitchFamily="34" charset="0"/>
              </a:rPr>
              <a:t>Le pontage aortocoronarien vise à traiter les symptômes de la maladie coronarienne </a:t>
            </a:r>
            <a:r>
              <a:rPr lang="fr-CA" sz="2600" b="0" i="0" dirty="0" err="1">
                <a:solidFill>
                  <a:srgbClr val="0D266D"/>
                </a:solidFill>
                <a:effectLst/>
                <a:latin typeface="Arial" panose="020B0604020202020204" pitchFamily="34" charset="0"/>
                <a:cs typeface="Arial" panose="020B0604020202020204" pitchFamily="34" charset="0"/>
              </a:rPr>
              <a:t>athérosclérotique</a:t>
            </a:r>
            <a:r>
              <a:rPr lang="fr-CA" sz="2600" dirty="0">
                <a:solidFill>
                  <a:srgbClr val="0D266D"/>
                </a:solidFill>
                <a:latin typeface="Arial" panose="020B0604020202020204" pitchFamily="34" charset="0"/>
                <a:cs typeface="Arial" panose="020B0604020202020204" pitchFamily="34" charset="0"/>
              </a:rPr>
              <a:t> </a:t>
            </a:r>
            <a:r>
              <a:rPr lang="fr-CA" sz="2600" b="0" i="0" dirty="0">
                <a:solidFill>
                  <a:srgbClr val="0D266D"/>
                </a:solidFill>
                <a:effectLst/>
                <a:latin typeface="Arial" panose="020B0604020202020204" pitchFamily="34" charset="0"/>
                <a:cs typeface="Arial" panose="020B0604020202020204" pitchFamily="34" charset="0"/>
              </a:rPr>
              <a:t>que les médicaments, les changements apportés au mode de vie ou les interventions, comme l’angioplastie, ne parviennent pas à soulager. </a:t>
            </a:r>
          </a:p>
          <a:p>
            <a:pPr marL="114300" indent="0" algn="l">
              <a:buNone/>
            </a:pPr>
            <a:endParaRPr lang="fr-CA" sz="2600" dirty="0">
              <a:solidFill>
                <a:srgbClr val="0D266D"/>
              </a:solidFill>
              <a:latin typeface="Arial" panose="020B0604020202020204" pitchFamily="34" charset="0"/>
              <a:cs typeface="Arial" panose="020B0604020202020204" pitchFamily="34" charset="0"/>
            </a:endParaRPr>
          </a:p>
          <a:p>
            <a:pPr marL="114300" indent="0" algn="l">
              <a:buNone/>
            </a:pPr>
            <a:r>
              <a:rPr lang="fr-CA" sz="2600" b="0" i="0" dirty="0">
                <a:solidFill>
                  <a:srgbClr val="0D266D"/>
                </a:solidFill>
                <a:effectLst/>
                <a:latin typeface="Arial" panose="020B0604020202020204" pitchFamily="34" charset="0"/>
                <a:cs typeface="Arial" panose="020B0604020202020204" pitchFamily="34" charset="0"/>
              </a:rPr>
              <a:t>Au cours de cette intervention chirurgicale, des vaisseaux sanguins sur une autre partie du corps sont prélevés (ex. artère mammaire, veine saphène</a:t>
            </a:r>
            <a:r>
              <a:rPr lang="fr-CA" sz="2600" dirty="0">
                <a:solidFill>
                  <a:srgbClr val="0D266D"/>
                </a:solidFill>
                <a:latin typeface="Arial" panose="020B0604020202020204" pitchFamily="34" charset="0"/>
                <a:cs typeface="Arial" panose="020B0604020202020204" pitchFamily="34" charset="0"/>
              </a:rPr>
              <a:t>). Ils seront ensuite utilisés pour contourner les artères coronaires obstruées de manière à créer un pont et à rétablir l’irrigation du myocarde par du sang riche en oxygène.</a:t>
            </a:r>
          </a:p>
          <a:p>
            <a:pPr marL="0" lvl="0" indent="0" algn="l" rtl="0">
              <a:lnSpc>
                <a:spcPct val="90000"/>
              </a:lnSpc>
              <a:spcBef>
                <a:spcPts val="0"/>
              </a:spcBef>
              <a:spcAft>
                <a:spcPts val="0"/>
              </a:spcAft>
              <a:buClr>
                <a:srgbClr val="0D266D"/>
              </a:buClr>
              <a:buSzPts val="1800"/>
              <a:buNone/>
            </a:pPr>
            <a:endParaRPr lang="fr-CA"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endParaRPr lang="fr-CA"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endParaRPr lang="fr-CA"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rgbClr val="0D266D"/>
              </a:buClr>
              <a:buSzPts val="1800"/>
              <a:buNone/>
            </a:pPr>
            <a:endParaRPr sz="2600"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i="0" u="none" strike="noStrike" dirty="0">
              <a:solidFill>
                <a:srgbClr val="0D266D"/>
              </a:solidFill>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800"/>
              <a:buNone/>
            </a:pPr>
            <a:endParaRPr sz="2600" dirty="0">
              <a:solidFill>
                <a:srgbClr val="0D266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1108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59">
          <a:extLst>
            <a:ext uri="{FF2B5EF4-FFF2-40B4-BE49-F238E27FC236}">
              <a16:creationId xmlns:a16="http://schemas.microsoft.com/office/drawing/2014/main" id="{13E59214-FA24-C9DB-4647-A83143C2F2B8}"/>
            </a:ext>
          </a:extLst>
        </p:cNvPr>
        <p:cNvGrpSpPr/>
        <p:nvPr/>
      </p:nvGrpSpPr>
      <p:grpSpPr>
        <a:xfrm>
          <a:off x="0" y="0"/>
          <a:ext cx="0" cy="0"/>
          <a:chOff x="0" y="0"/>
          <a:chExt cx="0" cy="0"/>
        </a:xfrm>
      </p:grpSpPr>
      <p:sp>
        <p:nvSpPr>
          <p:cNvPr id="460" name="Google Shape;460;p40">
            <a:extLst>
              <a:ext uri="{FF2B5EF4-FFF2-40B4-BE49-F238E27FC236}">
                <a16:creationId xmlns:a16="http://schemas.microsoft.com/office/drawing/2014/main" id="{F5476DFE-5C21-C0FE-3126-7D9F4B1F8CBA}"/>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D60B41"/>
              </a:buClr>
              <a:buSzPts val="3000"/>
              <a:buFont typeface="Play"/>
              <a:buNone/>
            </a:pPr>
            <a:r>
              <a:rPr lang="fr-CA" dirty="0"/>
              <a:t>Infarctus du myocarde</a:t>
            </a:r>
            <a:endParaRPr dirty="0"/>
          </a:p>
        </p:txBody>
      </p:sp>
      <p:sp>
        <p:nvSpPr>
          <p:cNvPr id="463" name="Google Shape;463;p40">
            <a:extLst>
              <a:ext uri="{FF2B5EF4-FFF2-40B4-BE49-F238E27FC236}">
                <a16:creationId xmlns:a16="http://schemas.microsoft.com/office/drawing/2014/main" id="{D9332555-2519-71C7-28C6-9680F85DFE3A}"/>
              </a:ext>
            </a:extLst>
          </p:cNvPr>
          <p:cNvSpPr txBox="1"/>
          <p:nvPr/>
        </p:nvSpPr>
        <p:spPr>
          <a:xfrm>
            <a:off x="338164" y="1540335"/>
            <a:ext cx="8467671" cy="1026595"/>
          </a:xfrm>
          <a:prstGeom prst="rect">
            <a:avLst/>
          </a:prstGeom>
          <a:noFill/>
          <a:ln>
            <a:noFill/>
          </a:ln>
        </p:spPr>
        <p:txBody>
          <a:bodyPr spcFirstLastPara="1" wrap="square" lIns="91425" tIns="91425" rIns="91425" bIns="91425" anchor="t" anchorCtr="0">
            <a:noAutofit/>
          </a:bodyPr>
          <a:lstStyle/>
          <a:p>
            <a:pPr marL="0" marR="0" lvl="0" indent="0" rtl="0">
              <a:lnSpc>
                <a:spcPct val="90000"/>
              </a:lnSpc>
              <a:spcBef>
                <a:spcPts val="1000"/>
              </a:spcBef>
              <a:spcAft>
                <a:spcPts val="0"/>
              </a:spcAft>
              <a:buClr>
                <a:srgbClr val="0D266D"/>
              </a:buClr>
              <a:buSzPts val="1800"/>
              <a:buFont typeface="Arial"/>
              <a:buNone/>
            </a:pP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Parmi les énoncés suivants, sélectionnez celui </a:t>
            </a:r>
            <a:r>
              <a:rPr lang="fr-CA" sz="2400" b="1" dirty="0">
                <a:solidFill>
                  <a:srgbClr val="0D266D"/>
                </a:solidFill>
                <a:latin typeface="Arial" panose="020B0604020202020204" pitchFamily="34" charset="0"/>
                <a:ea typeface="Arial"/>
                <a:cs typeface="Arial" panose="020B0604020202020204" pitchFamily="34" charset="0"/>
                <a:sym typeface="Arial"/>
              </a:rPr>
              <a:t>ou ceux </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pouvant </a:t>
            </a:r>
            <a:r>
              <a:rPr lang="fr-CA" sz="2400" b="1" dirty="0">
                <a:solidFill>
                  <a:srgbClr val="0D266D"/>
                </a:solidFill>
                <a:latin typeface="Arial" panose="020B0604020202020204" pitchFamily="34" charset="0"/>
                <a:cs typeface="Arial" panose="020B0604020202020204" pitchFamily="34" charset="0"/>
                <a:sym typeface="Arial"/>
              </a:rPr>
              <a:t>être relié(s) à l’infarctus </a:t>
            </a:r>
            <a:r>
              <a:rPr lang="fr-CA" sz="2400" b="1" i="0" u="none" strike="noStrike" cap="none" dirty="0">
                <a:solidFill>
                  <a:srgbClr val="0D266D"/>
                </a:solidFill>
                <a:latin typeface="Arial" panose="020B0604020202020204" pitchFamily="34" charset="0"/>
                <a:ea typeface="Arial"/>
                <a:cs typeface="Arial" panose="020B0604020202020204" pitchFamily="34" charset="0"/>
                <a:sym typeface="Arial"/>
              </a:rPr>
              <a:t>du myocarde. </a:t>
            </a:r>
          </a:p>
          <a:p>
            <a:pPr marL="0" marR="0" lvl="0" indent="0" rtl="0">
              <a:lnSpc>
                <a:spcPct val="90000"/>
              </a:lnSpc>
              <a:spcBef>
                <a:spcPts val="1200"/>
              </a:spcBef>
              <a:spcAft>
                <a:spcPts val="0"/>
              </a:spcAft>
              <a:buClr>
                <a:srgbClr val="0D266D"/>
              </a:buClr>
              <a:buSzPts val="2200"/>
              <a:buFont typeface="Arial"/>
              <a:buNone/>
            </a:pPr>
            <a:endParaRPr lang="fr-CA" sz="2200" b="1" i="0" u="none" strike="noStrike" cap="none" dirty="0">
              <a:solidFill>
                <a:srgbClr val="0D266D"/>
              </a:solidFill>
              <a:latin typeface="Arial"/>
              <a:ea typeface="Arial"/>
              <a:cs typeface="Arial"/>
              <a:sym typeface="Arial"/>
            </a:endParaRPr>
          </a:p>
          <a:p>
            <a:pPr marL="0" marR="0" lvl="0" indent="0" rtl="0">
              <a:lnSpc>
                <a:spcPct val="90000"/>
              </a:lnSpc>
              <a:spcBef>
                <a:spcPts val="1200"/>
              </a:spcBef>
              <a:spcAft>
                <a:spcPts val="0"/>
              </a:spcAft>
              <a:buClr>
                <a:srgbClr val="0D266D"/>
              </a:buClr>
              <a:buSzPts val="2200"/>
              <a:buFont typeface="Arial"/>
              <a:buNone/>
            </a:pPr>
            <a:r>
              <a:rPr lang="fr-CA" sz="2200" b="1" dirty="0">
                <a:solidFill>
                  <a:srgbClr val="0D266D"/>
                </a:solidFill>
                <a:latin typeface="Arial"/>
                <a:ea typeface="Arial"/>
                <a:cs typeface="Arial"/>
                <a:sym typeface="Arial"/>
              </a:rPr>
              <a:t>1</a:t>
            </a:r>
            <a:r>
              <a:rPr lang="fr-CA" sz="2200" b="1" i="0" u="none" strike="noStrike" cap="none" dirty="0">
                <a:solidFill>
                  <a:srgbClr val="0D266D"/>
                </a:solidFill>
                <a:latin typeface="Arial"/>
                <a:ea typeface="Arial"/>
                <a:cs typeface="Arial"/>
                <a:sym typeface="Arial"/>
              </a:rPr>
              <a:t>) </a:t>
            </a:r>
            <a:r>
              <a:rPr lang="fr-CA" sz="2200" b="0" i="0" u="none" strike="noStrike" cap="none" dirty="0">
                <a:solidFill>
                  <a:srgbClr val="0D266D"/>
                </a:solidFill>
                <a:highlight>
                  <a:srgbClr val="C0C0C0"/>
                </a:highlight>
                <a:latin typeface="Arial"/>
                <a:ea typeface="Arial"/>
                <a:cs typeface="Arial"/>
                <a:sym typeface="Arial"/>
              </a:rPr>
              <a:t>Ischémie myocardique prolongée aboutissant à une nécrose.</a:t>
            </a:r>
            <a:endParaRPr lang="fr-CA" sz="2200" b="1" i="0" u="none" strike="noStrike" cap="none" dirty="0">
              <a:solidFill>
                <a:srgbClr val="0D266D"/>
              </a:solidFill>
              <a:highlight>
                <a:srgbClr val="C0C0C0"/>
              </a:highlight>
              <a:latin typeface="Arial"/>
              <a:ea typeface="Arial"/>
              <a:cs typeface="Arial"/>
              <a:sym typeface="Arial"/>
            </a:endParaRPr>
          </a:p>
          <a:p>
            <a:pPr marL="0" marR="0" lvl="0" indent="0" rtl="0">
              <a:lnSpc>
                <a:spcPct val="90000"/>
              </a:lnSpc>
              <a:spcBef>
                <a:spcPts val="1200"/>
              </a:spcBef>
              <a:spcAft>
                <a:spcPts val="0"/>
              </a:spcAft>
              <a:buClr>
                <a:srgbClr val="0D266D"/>
              </a:buClr>
              <a:buSzPts val="2200"/>
              <a:buFont typeface="Arial"/>
              <a:buNone/>
            </a:pPr>
            <a:r>
              <a:rPr lang="fr-CA" sz="2200" b="1" dirty="0">
                <a:solidFill>
                  <a:srgbClr val="0D266D"/>
                </a:solidFill>
                <a:latin typeface="Arial"/>
                <a:ea typeface="Arial"/>
                <a:cs typeface="Arial"/>
                <a:sym typeface="Arial"/>
              </a:rPr>
              <a:t>2</a:t>
            </a:r>
            <a:r>
              <a:rPr lang="fr-CA" sz="2200" b="1" i="0" u="none" strike="noStrike" cap="none" dirty="0">
                <a:solidFill>
                  <a:srgbClr val="0D266D"/>
                </a:solidFill>
                <a:latin typeface="Arial"/>
                <a:ea typeface="Arial"/>
                <a:cs typeface="Arial"/>
                <a:sym typeface="Arial"/>
              </a:rPr>
              <a:t>) </a:t>
            </a:r>
            <a:r>
              <a:rPr lang="fr-CA" sz="2200" b="0" i="0" u="none" strike="noStrike" cap="none" dirty="0">
                <a:solidFill>
                  <a:srgbClr val="0D266D"/>
                </a:solidFill>
                <a:highlight>
                  <a:srgbClr val="C0C0C0"/>
                </a:highlight>
                <a:latin typeface="Arial"/>
                <a:ea typeface="Arial"/>
                <a:cs typeface="Arial"/>
                <a:sym typeface="Arial"/>
              </a:rPr>
              <a:t>Douleurs rétrosternales irradiant parfois au dos, à la mâchoire, aux épaules ou aux bras.</a:t>
            </a:r>
          </a:p>
          <a:p>
            <a:pPr marL="0" marR="0" lvl="0" indent="0" rtl="0">
              <a:lnSpc>
                <a:spcPct val="90000"/>
              </a:lnSpc>
              <a:spcBef>
                <a:spcPts val="1200"/>
              </a:spcBef>
              <a:spcAft>
                <a:spcPts val="0"/>
              </a:spcAft>
              <a:buClr>
                <a:srgbClr val="0D266D"/>
              </a:buClr>
              <a:buSzPts val="2200"/>
              <a:buFont typeface="Arial"/>
              <a:buNone/>
            </a:pPr>
            <a:r>
              <a:rPr lang="fr-CA" sz="2200" b="1" dirty="0">
                <a:solidFill>
                  <a:srgbClr val="0D266D"/>
                </a:solidFill>
                <a:latin typeface="Arial"/>
                <a:ea typeface="Arial"/>
                <a:cs typeface="Arial"/>
                <a:sym typeface="Arial"/>
              </a:rPr>
              <a:t>3)</a:t>
            </a:r>
            <a:r>
              <a:rPr lang="fr-CA" sz="2200" dirty="0">
                <a:solidFill>
                  <a:srgbClr val="0D266D"/>
                </a:solidFill>
                <a:latin typeface="Arial"/>
                <a:ea typeface="Arial"/>
                <a:cs typeface="Arial"/>
                <a:sym typeface="Arial"/>
              </a:rPr>
              <a:t> </a:t>
            </a:r>
            <a:r>
              <a:rPr lang="fr-CA" sz="2200" dirty="0">
                <a:solidFill>
                  <a:srgbClr val="0D266D"/>
                </a:solidFill>
                <a:highlight>
                  <a:srgbClr val="C0C0C0"/>
                </a:highlight>
                <a:latin typeface="Arial"/>
                <a:ea typeface="Arial"/>
                <a:cs typeface="Arial"/>
                <a:sym typeface="Arial"/>
              </a:rPr>
              <a:t>Douleurs qui durent plus de 15 minutes.</a:t>
            </a:r>
          </a:p>
          <a:p>
            <a:pPr marL="0" marR="0" lvl="0" indent="0" rtl="0">
              <a:lnSpc>
                <a:spcPct val="90000"/>
              </a:lnSpc>
              <a:spcBef>
                <a:spcPts val="1200"/>
              </a:spcBef>
              <a:spcAft>
                <a:spcPts val="0"/>
              </a:spcAft>
              <a:buClr>
                <a:srgbClr val="0D266D"/>
              </a:buClr>
              <a:buSzPts val="2200"/>
              <a:buFont typeface="Arial"/>
              <a:buNone/>
            </a:pPr>
            <a:r>
              <a:rPr lang="fr-CA" sz="2200" b="1" i="0" u="none" strike="noStrike" cap="none" dirty="0">
                <a:solidFill>
                  <a:srgbClr val="0D266D"/>
                </a:solidFill>
                <a:latin typeface="Arial"/>
                <a:ea typeface="Arial"/>
                <a:cs typeface="Arial"/>
                <a:sym typeface="Arial"/>
              </a:rPr>
              <a:t>4) </a:t>
            </a:r>
            <a:r>
              <a:rPr lang="fr-CA" sz="2200" i="0" u="none" strike="noStrike" cap="none" dirty="0">
                <a:solidFill>
                  <a:srgbClr val="0D266D"/>
                </a:solidFill>
                <a:latin typeface="Arial"/>
                <a:ea typeface="Arial"/>
                <a:cs typeface="Arial"/>
                <a:sym typeface="Arial"/>
              </a:rPr>
              <a:t>Douleurs soulagées par la prise de nitroglycérine.</a:t>
            </a:r>
          </a:p>
          <a:p>
            <a:pPr marL="0" marR="0" lvl="0" indent="0" rtl="0">
              <a:lnSpc>
                <a:spcPct val="90000"/>
              </a:lnSpc>
              <a:spcBef>
                <a:spcPts val="1000"/>
              </a:spcBef>
              <a:spcAft>
                <a:spcPts val="0"/>
              </a:spcAft>
              <a:buClr>
                <a:srgbClr val="0D266D"/>
              </a:buClr>
              <a:buSzPts val="1800"/>
              <a:buFont typeface="Arial"/>
              <a:buNone/>
            </a:pPr>
            <a:endParaRPr lang="fr-CA" sz="2400" b="0" i="0" u="none" strike="noStrike" cap="none" dirty="0">
              <a:solidFill>
                <a:srgbClr val="000000"/>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07487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33"/>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990"/>
              <a:buFont typeface="Play"/>
              <a:buNone/>
            </a:pPr>
            <a:r>
              <a:rPr lang="fr-CA" sz="3020" dirty="0"/>
              <a:t>Rétroaction</a:t>
            </a:r>
            <a:endParaRPr sz="3020" dirty="0"/>
          </a:p>
        </p:txBody>
      </p:sp>
      <p:sp>
        <p:nvSpPr>
          <p:cNvPr id="313" name="Google Shape;313;p33"/>
          <p:cNvSpPr txBox="1">
            <a:spLocks noGrp="1"/>
          </p:cNvSpPr>
          <p:nvPr>
            <p:ph type="body" idx="1"/>
          </p:nvPr>
        </p:nvSpPr>
        <p:spPr>
          <a:xfrm>
            <a:off x="122721" y="1289036"/>
            <a:ext cx="8893628" cy="3504637"/>
          </a:xfrm>
          <a:prstGeom prst="rect">
            <a:avLst/>
          </a:prstGeom>
          <a:noFill/>
          <a:ln>
            <a:noFill/>
          </a:ln>
        </p:spPr>
        <p:txBody>
          <a:bodyPr spcFirstLastPara="1" wrap="square" lIns="91425" tIns="91425" rIns="91425" bIns="91425" anchor="t" anchorCtr="0">
            <a:noAutofit/>
          </a:bodyPr>
          <a:lstStyle/>
          <a:p>
            <a:pPr marL="0" lvl="0" indent="0" algn="just" rtl="0">
              <a:lnSpc>
                <a:spcPct val="90000"/>
              </a:lnSpc>
              <a:spcBef>
                <a:spcPts val="0"/>
              </a:spcBef>
              <a:spcAft>
                <a:spcPts val="0"/>
              </a:spcAft>
              <a:buClr>
                <a:srgbClr val="0D266D"/>
              </a:buClr>
              <a:buSzPts val="1800"/>
              <a:buNone/>
            </a:pPr>
            <a:r>
              <a:rPr lang="fr-CA" sz="1350" dirty="0">
                <a:solidFill>
                  <a:srgbClr val="0D266D"/>
                </a:solidFill>
                <a:latin typeface="Arial" panose="020B0604020202020204" pitchFamily="34" charset="0"/>
                <a:cs typeface="Arial" panose="020B0604020202020204" pitchFamily="34" charset="0"/>
              </a:rPr>
              <a:t>L’infarctus du myocarde est provoqué par l’obstruction d’une artère coronaire. Cette obstruction résulte généralement de la rupture de la plaque d’athérosclérose qui, au contact du sang, formera un thrombus (se référer à l’image). Ce dernier réduira ou bloquera complètement l’apport en sang dans une partie du myocarde. L’interruption de cet apport sanguin riche en oxygène au myocarde provoquera une ischémie. Si l’apport en sang est considérablement réduit ou interrompu pendant plusieurs minutes, cela provoquera une nécrose, soit une lésion qui entraîne la mort d’une partie du myocarde. Dans l’angine, il n’y aura pas de nécrose.</a:t>
            </a:r>
          </a:p>
          <a:p>
            <a:pPr marL="0" lvl="0" indent="0" algn="just" rtl="0">
              <a:lnSpc>
                <a:spcPct val="90000"/>
              </a:lnSpc>
              <a:spcBef>
                <a:spcPts val="0"/>
              </a:spcBef>
              <a:spcAft>
                <a:spcPts val="0"/>
              </a:spcAft>
              <a:buClr>
                <a:srgbClr val="0D266D"/>
              </a:buClr>
              <a:buSzPts val="1800"/>
              <a:buNone/>
            </a:pPr>
            <a:endParaRPr lang="fr-CA" sz="13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3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3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3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3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3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3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3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3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endParaRPr lang="fr-CA" sz="1350" dirty="0">
              <a:solidFill>
                <a:srgbClr val="0D266D"/>
              </a:solidFill>
              <a:latin typeface="Arial" panose="020B0604020202020204" pitchFamily="34" charset="0"/>
              <a:cs typeface="Arial" panose="020B0604020202020204" pitchFamily="34" charset="0"/>
            </a:endParaRPr>
          </a:p>
          <a:p>
            <a:pPr marL="0" lvl="0" indent="0" algn="just">
              <a:spcBef>
                <a:spcPts val="0"/>
              </a:spcBef>
              <a:buClr>
                <a:srgbClr val="0D266D"/>
              </a:buClr>
              <a:buSzPts val="1800"/>
              <a:buNone/>
            </a:pPr>
            <a:endParaRPr lang="fr-CA" sz="1350" dirty="0">
              <a:solidFill>
                <a:srgbClr val="0D266D"/>
              </a:solidFill>
              <a:latin typeface="Arial" panose="020B0604020202020204" pitchFamily="34" charset="0"/>
              <a:cs typeface="Arial" panose="020B0604020202020204" pitchFamily="34" charset="0"/>
            </a:endParaRPr>
          </a:p>
          <a:p>
            <a:pPr marL="0" lvl="0" indent="0" algn="just" rtl="0">
              <a:lnSpc>
                <a:spcPct val="90000"/>
              </a:lnSpc>
              <a:spcBef>
                <a:spcPts val="0"/>
              </a:spcBef>
              <a:spcAft>
                <a:spcPts val="0"/>
              </a:spcAft>
              <a:buClr>
                <a:srgbClr val="0D266D"/>
              </a:buClr>
              <a:buSzPts val="1800"/>
              <a:buNone/>
            </a:pPr>
            <a:r>
              <a:rPr lang="fr-CA" sz="1350" dirty="0">
                <a:solidFill>
                  <a:srgbClr val="0D266D"/>
                </a:solidFill>
                <a:latin typeface="Arial" panose="020B0604020202020204" pitchFamily="34" charset="0"/>
                <a:cs typeface="Arial" panose="020B0604020202020204" pitchFamily="34" charset="0"/>
              </a:rPr>
              <a:t> </a:t>
            </a:r>
            <a:endParaRPr sz="1350" i="0" u="none" strike="noStrike" dirty="0">
              <a:solidFill>
                <a:srgbClr val="0D266D"/>
              </a:solidFill>
              <a:latin typeface="Arial" panose="020B0604020202020204" pitchFamily="34" charset="0"/>
              <a:cs typeface="Arial" panose="020B0604020202020204" pitchFamily="34" charset="0"/>
            </a:endParaRPr>
          </a:p>
        </p:txBody>
      </p:sp>
      <p:pic>
        <p:nvPicPr>
          <p:cNvPr id="3" name="Graphique 2">
            <a:extLst>
              <a:ext uri="{FF2B5EF4-FFF2-40B4-BE49-F238E27FC236}">
                <a16:creationId xmlns:a16="http://schemas.microsoft.com/office/drawing/2014/main" id="{D46F0C43-7936-9C4D-FD38-9578002362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3104" y="2503742"/>
            <a:ext cx="1784703" cy="1747618"/>
          </a:xfrm>
          <a:prstGeom prst="rect">
            <a:avLst/>
          </a:prstGeom>
        </p:spPr>
      </p:pic>
      <p:sp>
        <p:nvSpPr>
          <p:cNvPr id="4" name="Google Shape;313;p33">
            <a:extLst>
              <a:ext uri="{FF2B5EF4-FFF2-40B4-BE49-F238E27FC236}">
                <a16:creationId xmlns:a16="http://schemas.microsoft.com/office/drawing/2014/main" id="{6D551EC5-FDBA-DF99-C1EB-89D6B9FD52A3}"/>
              </a:ext>
            </a:extLst>
          </p:cNvPr>
          <p:cNvSpPr txBox="1">
            <a:spLocks/>
          </p:cNvSpPr>
          <p:nvPr/>
        </p:nvSpPr>
        <p:spPr>
          <a:xfrm>
            <a:off x="4277807" y="2503742"/>
            <a:ext cx="1854789" cy="441786"/>
          </a:xfrm>
          <a:prstGeom prst="rect">
            <a:avLst/>
          </a:prstGeom>
          <a:noFill/>
          <a:ln>
            <a:noFill/>
          </a:ln>
        </p:spPr>
        <p:txBody>
          <a:bodyPr spcFirstLastPara="1" vert="horz" wrap="square" lIns="91425" tIns="91425" rIns="91425" bIns="91425" rtlCol="0" anchor="t" anchorCtr="0">
            <a:noAutofit/>
          </a:bodyPr>
          <a:lstStyle>
            <a:lvl1pPr marL="457200" lvl="0" indent="-406400" algn="l" defTabSz="914400" rtl="0" eaLnBrk="1" latinLnBrk="0" hangingPunct="1">
              <a:lnSpc>
                <a:spcPct val="90000"/>
              </a:lnSpc>
              <a:spcBef>
                <a:spcPts val="1000"/>
              </a:spcBef>
              <a:spcAft>
                <a:spcPts val="0"/>
              </a:spcAft>
              <a:buClr>
                <a:schemeClr val="dk1"/>
              </a:buClr>
              <a:buSzPts val="2800"/>
              <a:buFont typeface="Arial"/>
              <a:buChar char="›"/>
              <a:defRPr sz="2800" kern="1200">
                <a:solidFill>
                  <a:schemeClr val="tx1"/>
                </a:solidFill>
                <a:latin typeface="+mn-lt"/>
                <a:ea typeface="+mn-ea"/>
                <a:cs typeface="+mn-cs"/>
              </a:defRPr>
            </a:lvl1pPr>
            <a:lvl2pPr marL="914400" lvl="1" indent="-381000" algn="l" defTabSz="914400" rtl="0" eaLnBrk="1" latinLnBrk="0" hangingPunct="1">
              <a:lnSpc>
                <a:spcPct val="90000"/>
              </a:lnSpc>
              <a:spcBef>
                <a:spcPts val="500"/>
              </a:spcBef>
              <a:spcAft>
                <a:spcPts val="0"/>
              </a:spcAft>
              <a:buClr>
                <a:schemeClr val="dk1"/>
              </a:buClr>
              <a:buSzPts val="2400"/>
              <a:buFont typeface="Arial"/>
              <a:buChar char="•"/>
              <a:defRPr sz="2400" kern="1200">
                <a:solidFill>
                  <a:schemeClr val="tx1"/>
                </a:solidFill>
                <a:latin typeface="+mn-lt"/>
                <a:ea typeface="+mn-ea"/>
                <a:cs typeface="+mn-cs"/>
              </a:defRPr>
            </a:lvl2pPr>
            <a:lvl3pPr marL="1371600" lvl="2"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2000" kern="1200">
                <a:solidFill>
                  <a:schemeClr val="tx1"/>
                </a:solidFill>
                <a:latin typeface="+mn-lt"/>
                <a:ea typeface="+mn-ea"/>
                <a:cs typeface="+mn-cs"/>
              </a:defRPr>
            </a:lvl3pPr>
            <a:lvl4pPr marL="1828800" lvl="3"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4pPr>
            <a:lvl5pPr marL="2286000" lvl="4"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0D266D"/>
              </a:buClr>
              <a:buSzPts val="1800"/>
              <a:buFont typeface="Arial"/>
              <a:buNone/>
            </a:pPr>
            <a:r>
              <a:rPr lang="fr-CA" sz="1400" b="1" dirty="0">
                <a:solidFill>
                  <a:srgbClr val="0D266D"/>
                </a:solidFill>
                <a:latin typeface="Arial" panose="020B0604020202020204" pitchFamily="34" charset="0"/>
                <a:cs typeface="Arial" panose="020B0604020202020204" pitchFamily="34" charset="0"/>
              </a:rPr>
              <a:t>Artère normale</a:t>
            </a:r>
          </a:p>
          <a:p>
            <a:pPr marL="0" indent="0">
              <a:spcBef>
                <a:spcPts val="0"/>
              </a:spcBef>
              <a:buClr>
                <a:srgbClr val="0D266D"/>
              </a:buClr>
              <a:buSzPts val="1800"/>
              <a:buFont typeface="Arial"/>
              <a:buNone/>
            </a:pPr>
            <a:r>
              <a:rPr lang="fr-CA" sz="1400" b="1" dirty="0">
                <a:solidFill>
                  <a:srgbClr val="0D266D"/>
                </a:solidFill>
                <a:latin typeface="Arial" panose="020B0604020202020204" pitchFamily="34" charset="0"/>
                <a:cs typeface="Arial" panose="020B0604020202020204" pitchFamily="34" charset="0"/>
              </a:rPr>
              <a:t> </a:t>
            </a:r>
          </a:p>
        </p:txBody>
      </p:sp>
      <p:sp>
        <p:nvSpPr>
          <p:cNvPr id="5" name="Google Shape;313;p33">
            <a:extLst>
              <a:ext uri="{FF2B5EF4-FFF2-40B4-BE49-F238E27FC236}">
                <a16:creationId xmlns:a16="http://schemas.microsoft.com/office/drawing/2014/main" id="{6E73318E-470B-FB29-296B-745E4D4C9381}"/>
              </a:ext>
            </a:extLst>
          </p:cNvPr>
          <p:cNvSpPr txBox="1">
            <a:spLocks/>
          </p:cNvSpPr>
          <p:nvPr/>
        </p:nvSpPr>
        <p:spPr>
          <a:xfrm>
            <a:off x="4277807" y="3091342"/>
            <a:ext cx="4137264" cy="441786"/>
          </a:xfrm>
          <a:prstGeom prst="rect">
            <a:avLst/>
          </a:prstGeom>
          <a:noFill/>
          <a:ln>
            <a:noFill/>
          </a:ln>
        </p:spPr>
        <p:txBody>
          <a:bodyPr spcFirstLastPara="1" vert="horz" wrap="square" lIns="91425" tIns="91425" rIns="91425" bIns="91425" rtlCol="0" anchor="t" anchorCtr="0">
            <a:noAutofit/>
          </a:bodyPr>
          <a:lstStyle>
            <a:lvl1pPr marL="457200" lvl="0" indent="-406400" algn="l" defTabSz="914400" rtl="0" eaLnBrk="1" latinLnBrk="0" hangingPunct="1">
              <a:lnSpc>
                <a:spcPct val="90000"/>
              </a:lnSpc>
              <a:spcBef>
                <a:spcPts val="1000"/>
              </a:spcBef>
              <a:spcAft>
                <a:spcPts val="0"/>
              </a:spcAft>
              <a:buClr>
                <a:schemeClr val="dk1"/>
              </a:buClr>
              <a:buSzPts val="2800"/>
              <a:buFont typeface="Arial"/>
              <a:buChar char="›"/>
              <a:defRPr sz="2800" kern="1200">
                <a:solidFill>
                  <a:schemeClr val="tx1"/>
                </a:solidFill>
                <a:latin typeface="+mn-lt"/>
                <a:ea typeface="+mn-ea"/>
                <a:cs typeface="+mn-cs"/>
              </a:defRPr>
            </a:lvl1pPr>
            <a:lvl2pPr marL="914400" lvl="1" indent="-381000" algn="l" defTabSz="914400" rtl="0" eaLnBrk="1" latinLnBrk="0" hangingPunct="1">
              <a:lnSpc>
                <a:spcPct val="90000"/>
              </a:lnSpc>
              <a:spcBef>
                <a:spcPts val="500"/>
              </a:spcBef>
              <a:spcAft>
                <a:spcPts val="0"/>
              </a:spcAft>
              <a:buClr>
                <a:schemeClr val="dk1"/>
              </a:buClr>
              <a:buSzPts val="2400"/>
              <a:buFont typeface="Arial"/>
              <a:buChar char="•"/>
              <a:defRPr sz="2400" kern="1200">
                <a:solidFill>
                  <a:schemeClr val="tx1"/>
                </a:solidFill>
                <a:latin typeface="+mn-lt"/>
                <a:ea typeface="+mn-ea"/>
                <a:cs typeface="+mn-cs"/>
              </a:defRPr>
            </a:lvl2pPr>
            <a:lvl3pPr marL="1371600" lvl="2"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2000" kern="1200">
                <a:solidFill>
                  <a:schemeClr val="tx1"/>
                </a:solidFill>
                <a:latin typeface="+mn-lt"/>
                <a:ea typeface="+mn-ea"/>
                <a:cs typeface="+mn-cs"/>
              </a:defRPr>
            </a:lvl3pPr>
            <a:lvl4pPr marL="1828800" lvl="3"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4pPr>
            <a:lvl5pPr marL="2286000" lvl="4"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0D266D"/>
              </a:buClr>
              <a:buSzPts val="1800"/>
              <a:buFont typeface="Arial"/>
              <a:buNone/>
            </a:pPr>
            <a:r>
              <a:rPr lang="fr-CA" sz="1400" b="1" dirty="0">
                <a:solidFill>
                  <a:srgbClr val="0D266D"/>
                </a:solidFill>
                <a:latin typeface="Arial" panose="020B0604020202020204" pitchFamily="34" charset="0"/>
                <a:cs typeface="Arial" panose="020B0604020202020204" pitchFamily="34" charset="0"/>
              </a:rPr>
              <a:t>Présence d’athérosclérose dans l’artère</a:t>
            </a:r>
          </a:p>
          <a:p>
            <a:pPr marL="0" indent="0">
              <a:spcBef>
                <a:spcPts val="0"/>
              </a:spcBef>
              <a:buClr>
                <a:srgbClr val="0D266D"/>
              </a:buClr>
              <a:buSzPts val="1800"/>
              <a:buFont typeface="Arial"/>
              <a:buNone/>
            </a:pPr>
            <a:r>
              <a:rPr lang="fr-CA" sz="1400" b="1" dirty="0">
                <a:solidFill>
                  <a:srgbClr val="0D266D"/>
                </a:solidFill>
                <a:latin typeface="Arial" panose="020B0604020202020204" pitchFamily="34" charset="0"/>
                <a:cs typeface="Arial" panose="020B0604020202020204" pitchFamily="34" charset="0"/>
              </a:rPr>
              <a:t> </a:t>
            </a:r>
          </a:p>
        </p:txBody>
      </p:sp>
      <p:sp>
        <p:nvSpPr>
          <p:cNvPr id="6" name="Google Shape;313;p33">
            <a:extLst>
              <a:ext uri="{FF2B5EF4-FFF2-40B4-BE49-F238E27FC236}">
                <a16:creationId xmlns:a16="http://schemas.microsoft.com/office/drawing/2014/main" id="{D5A9D406-2FE6-3732-DC72-DFA044C9053E}"/>
              </a:ext>
            </a:extLst>
          </p:cNvPr>
          <p:cNvSpPr txBox="1">
            <a:spLocks/>
          </p:cNvSpPr>
          <p:nvPr/>
        </p:nvSpPr>
        <p:spPr>
          <a:xfrm>
            <a:off x="4277807" y="3744258"/>
            <a:ext cx="4137264" cy="441786"/>
          </a:xfrm>
          <a:prstGeom prst="rect">
            <a:avLst/>
          </a:prstGeom>
          <a:noFill/>
          <a:ln>
            <a:noFill/>
          </a:ln>
        </p:spPr>
        <p:txBody>
          <a:bodyPr spcFirstLastPara="1" vert="horz" wrap="square" lIns="91425" tIns="91425" rIns="91425" bIns="91425" rtlCol="0" anchor="t" anchorCtr="0">
            <a:noAutofit/>
          </a:bodyPr>
          <a:lstStyle>
            <a:lvl1pPr marL="457200" lvl="0" indent="-406400" algn="l" defTabSz="914400" rtl="0" eaLnBrk="1" latinLnBrk="0" hangingPunct="1">
              <a:lnSpc>
                <a:spcPct val="90000"/>
              </a:lnSpc>
              <a:spcBef>
                <a:spcPts val="1000"/>
              </a:spcBef>
              <a:spcAft>
                <a:spcPts val="0"/>
              </a:spcAft>
              <a:buClr>
                <a:schemeClr val="dk1"/>
              </a:buClr>
              <a:buSzPts val="2800"/>
              <a:buFont typeface="Arial"/>
              <a:buChar char="›"/>
              <a:defRPr sz="2800" kern="1200">
                <a:solidFill>
                  <a:schemeClr val="tx1"/>
                </a:solidFill>
                <a:latin typeface="+mn-lt"/>
                <a:ea typeface="+mn-ea"/>
                <a:cs typeface="+mn-cs"/>
              </a:defRPr>
            </a:lvl1pPr>
            <a:lvl2pPr marL="914400" lvl="1" indent="-381000" algn="l" defTabSz="914400" rtl="0" eaLnBrk="1" latinLnBrk="0" hangingPunct="1">
              <a:lnSpc>
                <a:spcPct val="90000"/>
              </a:lnSpc>
              <a:spcBef>
                <a:spcPts val="500"/>
              </a:spcBef>
              <a:spcAft>
                <a:spcPts val="0"/>
              </a:spcAft>
              <a:buClr>
                <a:schemeClr val="dk1"/>
              </a:buClr>
              <a:buSzPts val="2400"/>
              <a:buFont typeface="Arial"/>
              <a:buChar char="•"/>
              <a:defRPr sz="2400" kern="1200">
                <a:solidFill>
                  <a:schemeClr val="tx1"/>
                </a:solidFill>
                <a:latin typeface="+mn-lt"/>
                <a:ea typeface="+mn-ea"/>
                <a:cs typeface="+mn-cs"/>
              </a:defRPr>
            </a:lvl2pPr>
            <a:lvl3pPr marL="1371600" lvl="2"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2000" kern="1200">
                <a:solidFill>
                  <a:schemeClr val="tx1"/>
                </a:solidFill>
                <a:latin typeface="+mn-lt"/>
                <a:ea typeface="+mn-ea"/>
                <a:cs typeface="+mn-cs"/>
              </a:defRPr>
            </a:lvl3pPr>
            <a:lvl4pPr marL="1828800" lvl="3"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4pPr>
            <a:lvl5pPr marL="2286000" lvl="4"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0D266D"/>
              </a:buClr>
              <a:buSzPts val="1800"/>
              <a:buFont typeface="Arial"/>
              <a:buNone/>
            </a:pPr>
            <a:r>
              <a:rPr lang="fr-CA" sz="1400" b="1" dirty="0">
                <a:solidFill>
                  <a:srgbClr val="0D266D"/>
                </a:solidFill>
                <a:latin typeface="Arial" panose="020B0604020202020204" pitchFamily="34" charset="0"/>
                <a:cs typeface="Arial" panose="020B0604020202020204" pitchFamily="34" charset="0"/>
              </a:rPr>
              <a:t>Rupture de la plaque d’athérosclérose et formation d’un thrombus</a:t>
            </a:r>
          </a:p>
          <a:p>
            <a:pPr marL="0" indent="0">
              <a:spcBef>
                <a:spcPts val="0"/>
              </a:spcBef>
              <a:buClr>
                <a:srgbClr val="0D266D"/>
              </a:buClr>
              <a:buSzPts val="1800"/>
              <a:buFont typeface="Arial"/>
              <a:buNone/>
            </a:pPr>
            <a:r>
              <a:rPr lang="fr-CA" sz="1400" b="1" dirty="0">
                <a:solidFill>
                  <a:srgbClr val="0D266D"/>
                </a:solidFill>
                <a:latin typeface="Arial" panose="020B0604020202020204" pitchFamily="34" charset="0"/>
                <a:cs typeface="Arial" panose="020B0604020202020204" pitchFamily="34" charset="0"/>
              </a:rPr>
              <a:t> </a:t>
            </a:r>
          </a:p>
        </p:txBody>
      </p:sp>
      <p:pic>
        <p:nvPicPr>
          <p:cNvPr id="2" name="Graphique 1">
            <a:extLst>
              <a:ext uri="{FF2B5EF4-FFF2-40B4-BE49-F238E27FC236}">
                <a16:creationId xmlns:a16="http://schemas.microsoft.com/office/drawing/2014/main" id="{EE8BFB2E-CE80-593E-3A8D-1DFF8B3295F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19506" y="4092059"/>
            <a:ext cx="2035334" cy="2529113"/>
          </a:xfrm>
          <a:prstGeom prst="rect">
            <a:avLst/>
          </a:prstGeom>
        </p:spPr>
      </p:pic>
      <p:sp>
        <p:nvSpPr>
          <p:cNvPr id="7" name="Google Shape;313;p33">
            <a:extLst>
              <a:ext uri="{FF2B5EF4-FFF2-40B4-BE49-F238E27FC236}">
                <a16:creationId xmlns:a16="http://schemas.microsoft.com/office/drawing/2014/main" id="{E42F91CF-4F4E-F754-F21B-749B1C221F61}"/>
              </a:ext>
            </a:extLst>
          </p:cNvPr>
          <p:cNvSpPr txBox="1">
            <a:spLocks/>
          </p:cNvSpPr>
          <p:nvPr/>
        </p:nvSpPr>
        <p:spPr>
          <a:xfrm>
            <a:off x="122721" y="4189350"/>
            <a:ext cx="7192479" cy="2139965"/>
          </a:xfrm>
          <a:prstGeom prst="rect">
            <a:avLst/>
          </a:prstGeom>
          <a:noFill/>
          <a:ln>
            <a:noFill/>
          </a:ln>
        </p:spPr>
        <p:txBody>
          <a:bodyPr spcFirstLastPara="1" vert="horz" wrap="square" lIns="91425" tIns="91425" rIns="91425" bIns="91425" rtlCol="0" anchor="t" anchorCtr="0">
            <a:noAutofit/>
          </a:bodyPr>
          <a:lstStyle>
            <a:lvl1pPr marL="457200" lvl="0" indent="-406400" algn="l" defTabSz="914400" rtl="0" eaLnBrk="1" latinLnBrk="0" hangingPunct="1">
              <a:lnSpc>
                <a:spcPct val="90000"/>
              </a:lnSpc>
              <a:spcBef>
                <a:spcPts val="1000"/>
              </a:spcBef>
              <a:spcAft>
                <a:spcPts val="0"/>
              </a:spcAft>
              <a:buClr>
                <a:schemeClr val="dk1"/>
              </a:buClr>
              <a:buSzPts val="2800"/>
              <a:buFont typeface="Arial"/>
              <a:buChar char="›"/>
              <a:defRPr sz="2800" kern="1200">
                <a:solidFill>
                  <a:schemeClr val="tx1"/>
                </a:solidFill>
                <a:latin typeface="+mn-lt"/>
                <a:ea typeface="+mn-ea"/>
                <a:cs typeface="+mn-cs"/>
              </a:defRPr>
            </a:lvl1pPr>
            <a:lvl2pPr marL="914400" lvl="1" indent="-381000" algn="l" defTabSz="914400" rtl="0" eaLnBrk="1" latinLnBrk="0" hangingPunct="1">
              <a:lnSpc>
                <a:spcPct val="90000"/>
              </a:lnSpc>
              <a:spcBef>
                <a:spcPts val="500"/>
              </a:spcBef>
              <a:spcAft>
                <a:spcPts val="0"/>
              </a:spcAft>
              <a:buClr>
                <a:schemeClr val="dk1"/>
              </a:buClr>
              <a:buSzPts val="2400"/>
              <a:buFont typeface="Arial"/>
              <a:buChar char="•"/>
              <a:defRPr sz="2400" kern="1200">
                <a:solidFill>
                  <a:schemeClr val="tx1"/>
                </a:solidFill>
                <a:latin typeface="+mn-lt"/>
                <a:ea typeface="+mn-ea"/>
                <a:cs typeface="+mn-cs"/>
              </a:defRPr>
            </a:lvl2pPr>
            <a:lvl3pPr marL="1371600" lvl="2"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2000" kern="1200">
                <a:solidFill>
                  <a:schemeClr val="tx1"/>
                </a:solidFill>
                <a:latin typeface="+mn-lt"/>
                <a:ea typeface="+mn-ea"/>
                <a:cs typeface="+mn-cs"/>
              </a:defRPr>
            </a:lvl3pPr>
            <a:lvl4pPr marL="1828800" lvl="3"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4pPr>
            <a:lvl5pPr marL="2286000" lvl="4"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Clr>
                <a:srgbClr val="0D266D"/>
              </a:buClr>
              <a:buSzPts val="1800"/>
              <a:buFont typeface="Arial"/>
              <a:buNone/>
            </a:pPr>
            <a:r>
              <a:rPr lang="fr-CA" sz="1350" dirty="0">
                <a:solidFill>
                  <a:srgbClr val="0D266D"/>
                </a:solidFill>
                <a:latin typeface="Arial" panose="020B0604020202020204" pitchFamily="34" charset="0"/>
                <a:cs typeface="Arial" panose="020B0604020202020204" pitchFamily="34" charset="0"/>
              </a:rPr>
              <a:t>Les signes et symptômes propres à l’infarctus du myocarde sont variables selon l’étendue et la localisation de l’obstruction des artères coronaires (</a:t>
            </a:r>
            <a:r>
              <a:rPr lang="fr-CA" sz="1350" dirty="0" err="1">
                <a:solidFill>
                  <a:srgbClr val="0D266D"/>
                </a:solidFill>
                <a:latin typeface="Arial" panose="020B0604020202020204" pitchFamily="34" charset="0"/>
                <a:cs typeface="Arial" panose="020B0604020202020204" pitchFamily="34" charset="0"/>
              </a:rPr>
              <a:t>Sweis</a:t>
            </a:r>
            <a:r>
              <a:rPr lang="fr-CA" sz="1350" dirty="0">
                <a:solidFill>
                  <a:srgbClr val="0D266D"/>
                </a:solidFill>
                <a:latin typeface="Arial" panose="020B0604020202020204" pitchFamily="34" charset="0"/>
                <a:cs typeface="Arial" panose="020B0604020202020204" pitchFamily="34" charset="0"/>
              </a:rPr>
              <a:t> R. N. et al., 2024). En général, les symptômes les plus typiques de l’infarctus du myocarde sont une douleur rétrosternale décrite comme une douleur continue ou une sensation d’oppression qui peut irradier aux bras, à la mâchoire, aux épaules, au dos et à l’épigastre (se référer à l’image) (</a:t>
            </a:r>
            <a:r>
              <a:rPr lang="fr-CA" sz="1350" dirty="0" err="1">
                <a:solidFill>
                  <a:srgbClr val="0D266D"/>
                </a:solidFill>
                <a:latin typeface="Arial" panose="020B0604020202020204" pitchFamily="34" charset="0"/>
                <a:cs typeface="Arial" panose="020B0604020202020204" pitchFamily="34" charset="0"/>
              </a:rPr>
              <a:t>Sweis</a:t>
            </a:r>
            <a:r>
              <a:rPr lang="fr-CA" sz="1350" dirty="0">
                <a:solidFill>
                  <a:srgbClr val="0D266D"/>
                </a:solidFill>
                <a:latin typeface="Arial" panose="020B0604020202020204" pitchFamily="34" charset="0"/>
                <a:cs typeface="Arial" panose="020B0604020202020204" pitchFamily="34" charset="0"/>
              </a:rPr>
              <a:t> R. N. et al., 2024). La douleur peut être accompagnée d’un essoufflement, de sudation et d’étourdissements. Chez certaines personnes (et plus particulièrement chez les femmes), la présentation de l’infarctus peut être différente (ex. : douleurs siégeant ailleurs qu’en région rétrosternale ou qui se présentent par leur irradiation seulement, fatigue, essoufflement, sensation d’inconfort dans la partie supérieure de l’abdomen, etc.). Les douleurs associées à l’infarctus du myocarde sont semblables à celles de l’angine, mais elles sont en général plus intenses, durent plus longtemps et ne sont pas soulagées par le repos ou la nitroglycérine. </a:t>
            </a:r>
          </a:p>
          <a:p>
            <a:pPr marL="0" indent="0" algn="just">
              <a:spcBef>
                <a:spcPts val="0"/>
              </a:spcBef>
              <a:buClr>
                <a:srgbClr val="0D266D"/>
              </a:buClr>
              <a:buSzPts val="1800"/>
              <a:buFont typeface="Arial"/>
              <a:buNone/>
            </a:pPr>
            <a:r>
              <a:rPr lang="fr-CA" sz="1350" dirty="0">
                <a:solidFill>
                  <a:srgbClr val="0D266D"/>
                </a:solidFill>
                <a:latin typeface="Arial" panose="020B0604020202020204" pitchFamily="34" charset="0"/>
                <a:cs typeface="Arial" panose="020B0604020202020204" pitchFamily="34" charset="0"/>
              </a:rPr>
              <a:t> </a:t>
            </a:r>
          </a:p>
        </p:txBody>
      </p:sp>
    </p:spTree>
  </p:cSld>
  <p:clrMapOvr>
    <a:masterClrMapping/>
  </p:clrMapOvr>
</p:sld>
</file>

<file path=ppt/theme/theme1.xml><?xml version="1.0" encoding="utf-8"?>
<a:theme xmlns:a="http://schemas.openxmlformats.org/drawingml/2006/main" name="Theme Projet Rel">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 Projet Rel" id="{4E4A18C1-D9A3-4E85-96C5-3B6A01A4D614}" vid="{E4BB1E57-1C97-478E-98AD-457575AF3A39}"/>
    </a:ext>
  </a:ext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 Projet Rel</Template>
  <TotalTime>5510</TotalTime>
  <Words>5193</Words>
  <Application>Microsoft Macintosh PowerPoint</Application>
  <PresentationFormat>Affichage à l'écran (4:3)</PresentationFormat>
  <Paragraphs>421</Paragraphs>
  <Slides>45</Slides>
  <Notes>43</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45</vt:i4>
      </vt:variant>
    </vt:vector>
  </HeadingPairs>
  <TitlesOfParts>
    <vt:vector size="55" baseType="lpstr">
      <vt:lpstr>Play</vt:lpstr>
      <vt:lpstr>Calibri</vt:lpstr>
      <vt:lpstr>Roboto</vt:lpstr>
      <vt:lpstr>Gantari</vt:lpstr>
      <vt:lpstr>Aptos Display</vt:lpstr>
      <vt:lpstr>Nunito</vt:lpstr>
      <vt:lpstr>Open Sans</vt:lpstr>
      <vt:lpstr>Aptos</vt:lpstr>
      <vt:lpstr>Arial</vt:lpstr>
      <vt:lpstr>Theme Projet Rel</vt:lpstr>
      <vt:lpstr>L’exercice et la maladie coronarienne athérosclérotique Partie 2</vt:lpstr>
      <vt:lpstr>Conditions d’utilisation</vt:lpstr>
      <vt:lpstr>Objectifs d’apprentissage</vt:lpstr>
      <vt:lpstr>Consignes d’utilisation</vt:lpstr>
      <vt:lpstr>Mise en situation</vt:lpstr>
      <vt:lpstr>Mise en situation</vt:lpstr>
      <vt:lpstr>Présentation PowerPoint</vt:lpstr>
      <vt:lpstr>Infarctus du myocarde</vt:lpstr>
      <vt:lpstr>Rétroaction</vt:lpstr>
      <vt:lpstr>Syndrome coronarien aigu</vt:lpstr>
      <vt:lpstr>Rétroaction</vt:lpstr>
      <vt:lpstr>Syndrome coronarien aigu</vt:lpstr>
      <vt:lpstr>Syndrome coronarien aigu</vt:lpstr>
      <vt:lpstr>Rétroaction</vt:lpstr>
      <vt:lpstr>Facteurs de risque du syndrome coronarien aigu</vt:lpstr>
      <vt:lpstr>Rétroaction</vt:lpstr>
      <vt:lpstr>Habitudes de vie </vt:lpstr>
      <vt:lpstr>Habitudes de vie</vt:lpstr>
      <vt:lpstr>Habitudes de vie</vt:lpstr>
      <vt:lpstr>Habitudes de vie</vt:lpstr>
      <vt:lpstr>Rétroaction</vt:lpstr>
      <vt:lpstr>Santé mentale</vt:lpstr>
      <vt:lpstr>Santé mentale</vt:lpstr>
      <vt:lpstr>Rétroaction</vt:lpstr>
      <vt:lpstr>Médication</vt:lpstr>
      <vt:lpstr>Médication</vt:lpstr>
      <vt:lpstr>Rétroaction</vt:lpstr>
      <vt:lpstr>Présentation PowerPoint</vt:lpstr>
      <vt:lpstr>Rétroaction</vt:lpstr>
      <vt:lpstr>Indice de masse corporelle et circonférence de la taille</vt:lpstr>
      <vt:lpstr>Indice de masse corporelle et circonférence de la taille</vt:lpstr>
      <vt:lpstr>Indice de masse corporelle et circonférence de la taille</vt:lpstr>
      <vt:lpstr>Rétroaction</vt:lpstr>
      <vt:lpstr>Présentation PowerPoint</vt:lpstr>
      <vt:lpstr>Activité physique </vt:lpstr>
      <vt:lpstr>Prescription de l’exercice musculaire</vt:lpstr>
      <vt:lpstr>Prescription de l’exercice musculaire</vt:lpstr>
      <vt:lpstr>Rétroaction</vt:lpstr>
      <vt:lpstr>Autres précautions à prendre</vt:lpstr>
      <vt:lpstr>Présentation PowerPoint</vt:lpstr>
      <vt:lpstr>Rétroaction</vt:lpstr>
      <vt:lpstr>Références</vt:lpstr>
      <vt:lpstr>Bibliographie</vt:lpstr>
      <vt:lpstr>Remerciements</vt:lpstr>
      <vt:lpstr>L’exercice et la maladie coronarienne athérosclérotique – Partie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Utilisateur de Microsoft Office</dc:creator>
  <cp:lastModifiedBy>Patricia Blackburn</cp:lastModifiedBy>
  <cp:revision>136</cp:revision>
  <cp:lastPrinted>2025-03-14T17:02:06Z</cp:lastPrinted>
  <dcterms:created xsi:type="dcterms:W3CDTF">2019-06-11T15:41:09Z</dcterms:created>
  <dcterms:modified xsi:type="dcterms:W3CDTF">2025-03-25T14:14:34Z</dcterms:modified>
</cp:coreProperties>
</file>